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3" r:id="rId8"/>
    <p:sldId id="264" r:id="rId9"/>
    <p:sldId id="266" r:id="rId10"/>
    <p:sldId id="267" r:id="rId11"/>
    <p:sldId id="269" r:id="rId12"/>
    <p:sldId id="270" r:id="rId13"/>
    <p:sldId id="271" r:id="rId14"/>
    <p:sldId id="272" r:id="rId15"/>
    <p:sldId id="273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965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371600"/>
            <a:ext cx="7772400" cy="1470025"/>
          </a:xfrm>
        </p:spPr>
        <p:txBody>
          <a:bodyPr/>
          <a:lstStyle/>
          <a:p>
            <a:r>
              <a:rPr lang="en-US" dirty="0" smtClean="0"/>
              <a:t>Lecture 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895600"/>
            <a:ext cx="6400800" cy="175260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Physics of Welding Arc IV</a:t>
            </a:r>
          </a:p>
        </p:txBody>
      </p:sp>
    </p:spTree>
    <p:extLst>
      <p:ext uri="{BB962C8B-B14F-4D97-AF65-F5344CB8AC3E}">
        <p14:creationId xmlns:p14="http://schemas.microsoft.com/office/powerpoint/2010/main" val="215956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Spray Transfer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8991600" cy="6324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 smtClean="0"/>
              <a:t>-</a:t>
            </a:r>
            <a:r>
              <a:rPr lang="en-US" sz="2800" dirty="0" smtClean="0"/>
              <a:t>It takes </a:t>
            </a:r>
            <a:r>
              <a:rPr lang="en-US" sz="2800" dirty="0"/>
              <a:t>place when </a:t>
            </a:r>
            <a:r>
              <a:rPr lang="en-US" sz="2800" dirty="0">
                <a:solidFill>
                  <a:srgbClr val="FF0000"/>
                </a:solidFill>
              </a:rPr>
              <a:t>welding current density is </a:t>
            </a:r>
            <a:r>
              <a:rPr lang="en-US" sz="2800" u="sng" dirty="0">
                <a:solidFill>
                  <a:srgbClr val="FF0000"/>
                </a:solidFill>
              </a:rPr>
              <a:t>higher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than that </a:t>
            </a:r>
            <a:r>
              <a:rPr lang="en-US" sz="2800" dirty="0">
                <a:solidFill>
                  <a:srgbClr val="FF0000"/>
                </a:solidFill>
              </a:rPr>
              <a:t>is required for globular transfer</a:t>
            </a:r>
            <a:r>
              <a:rPr lang="en-US" sz="2800" dirty="0"/>
              <a:t>. </a:t>
            </a: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-</a:t>
            </a:r>
            <a:r>
              <a:rPr lang="en-US" sz="2800" u="sng" dirty="0" smtClean="0"/>
              <a:t>High </a:t>
            </a:r>
            <a:r>
              <a:rPr lang="en-US" sz="2800" u="sng" dirty="0"/>
              <a:t>welding current density </a:t>
            </a:r>
            <a:r>
              <a:rPr lang="en-US" sz="2800" u="sng" dirty="0">
                <a:solidFill>
                  <a:srgbClr val="FF0000"/>
                </a:solidFill>
              </a:rPr>
              <a:t>results</a:t>
            </a:r>
            <a:r>
              <a:rPr lang="en-US" sz="2800" u="sng" dirty="0"/>
              <a:t> in </a:t>
            </a:r>
            <a:r>
              <a:rPr lang="en-US" sz="2800" u="sng" dirty="0" smtClean="0">
                <a:solidFill>
                  <a:srgbClr val="FF0000"/>
                </a:solidFill>
              </a:rPr>
              <a:t>high melting </a:t>
            </a:r>
            <a:r>
              <a:rPr lang="en-US" sz="2800" u="sng" dirty="0">
                <a:solidFill>
                  <a:srgbClr val="FF0000"/>
                </a:solidFill>
              </a:rPr>
              <a:t>rate </a:t>
            </a:r>
            <a:r>
              <a:rPr lang="en-US" sz="2800" u="sng" dirty="0" smtClean="0">
                <a:solidFill>
                  <a:srgbClr val="FF0000"/>
                </a:solidFill>
              </a:rPr>
              <a:t>greater </a:t>
            </a:r>
            <a:r>
              <a:rPr lang="en-US" sz="2800" u="sng" dirty="0">
                <a:solidFill>
                  <a:srgbClr val="FF0000"/>
                </a:solidFill>
              </a:rPr>
              <a:t>pinch </a:t>
            </a:r>
            <a:r>
              <a:rPr lang="en-US" sz="2800" u="sng" dirty="0" smtClean="0">
                <a:solidFill>
                  <a:srgbClr val="FF0000"/>
                </a:solidFill>
              </a:rPr>
              <a:t>force </a:t>
            </a:r>
            <a:r>
              <a:rPr lang="en-US" sz="2800" u="sng" dirty="0">
                <a:solidFill>
                  <a:srgbClr val="FF0000"/>
                </a:solidFill>
              </a:rPr>
              <a:t>and</a:t>
            </a:r>
            <a:r>
              <a:rPr lang="en-US" sz="2800" u="sng" dirty="0" smtClean="0">
                <a:solidFill>
                  <a:srgbClr val="FF0000"/>
                </a:solidFill>
              </a:rPr>
              <a:t> lowers </a:t>
            </a:r>
          </a:p>
          <a:p>
            <a:pPr marL="0" indent="0">
              <a:buNone/>
            </a:pPr>
            <a:r>
              <a:rPr lang="en-US" sz="2800" u="sng" dirty="0" smtClean="0">
                <a:solidFill>
                  <a:srgbClr val="FF0000"/>
                </a:solidFill>
              </a:rPr>
              <a:t>the </a:t>
            </a:r>
            <a:r>
              <a:rPr lang="en-US" sz="2800" u="sng" dirty="0">
                <a:solidFill>
                  <a:srgbClr val="FF0000"/>
                </a:solidFill>
              </a:rPr>
              <a:t>surface tension force </a:t>
            </a:r>
            <a:endParaRPr lang="en-US" sz="2800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800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800" dirty="0" smtClean="0"/>
              <a:t>-Therefore droplets </a:t>
            </a:r>
            <a:r>
              <a:rPr lang="en-US" sz="2800" dirty="0"/>
              <a:t>are formed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rapidly </a:t>
            </a:r>
            <a:r>
              <a:rPr lang="en-US" sz="2800" dirty="0"/>
              <a:t>and </a:t>
            </a:r>
            <a:r>
              <a:rPr lang="en-US" sz="2800" dirty="0" smtClean="0"/>
              <a:t>de attached even </a:t>
            </a:r>
            <a:r>
              <a:rPr lang="en-US" sz="2800" dirty="0"/>
              <a:t>when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they </a:t>
            </a:r>
            <a:r>
              <a:rPr lang="en-US" sz="2800" dirty="0"/>
              <a:t>are of </a:t>
            </a:r>
            <a:r>
              <a:rPr lang="en-US" sz="2800" u="sng" dirty="0" smtClean="0">
                <a:solidFill>
                  <a:srgbClr val="FF0000"/>
                </a:solidFill>
              </a:rPr>
              <a:t>very small </a:t>
            </a:r>
            <a:r>
              <a:rPr lang="en-US" sz="2800" u="sng" dirty="0">
                <a:solidFill>
                  <a:srgbClr val="FF0000"/>
                </a:solidFill>
              </a:rPr>
              <a:t>in size</a:t>
            </a:r>
            <a:r>
              <a:rPr lang="en-US" sz="2800" dirty="0" smtClean="0"/>
              <a:t>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871785"/>
            <a:ext cx="3594100" cy="388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489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Dip Transfer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7864" y="533400"/>
            <a:ext cx="9209964" cy="6324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sz="2600" dirty="0" smtClean="0"/>
              <a:t>It is </a:t>
            </a:r>
            <a:r>
              <a:rPr lang="en-US" sz="2600" dirty="0"/>
              <a:t>observed when </a:t>
            </a:r>
            <a:r>
              <a:rPr lang="en-US" sz="2600" dirty="0">
                <a:solidFill>
                  <a:srgbClr val="FF0000"/>
                </a:solidFill>
              </a:rPr>
              <a:t>welding current is very low and feed </a:t>
            </a:r>
            <a:r>
              <a:rPr lang="en-US" sz="2600" dirty="0" smtClean="0">
                <a:solidFill>
                  <a:srgbClr val="FF0000"/>
                </a:solidFill>
              </a:rPr>
              <a:t>rate is high </a:t>
            </a:r>
            <a:r>
              <a:rPr lang="en-US" sz="2600" dirty="0" smtClean="0"/>
              <a:t>thus </a:t>
            </a:r>
            <a:r>
              <a:rPr lang="en-US" sz="2600" dirty="0"/>
              <a:t>electrode is short-circuited with weld </a:t>
            </a:r>
            <a:r>
              <a:rPr lang="en-US" sz="2600" dirty="0" smtClean="0"/>
              <a:t>pool, which </a:t>
            </a:r>
            <a:r>
              <a:rPr lang="en-US" sz="2600" dirty="0"/>
              <a:t>leads to the melting of electrode and transfer of molten </a:t>
            </a:r>
            <a:r>
              <a:rPr lang="en-US" sz="2600" dirty="0" smtClean="0"/>
              <a:t>drop.</a:t>
            </a:r>
          </a:p>
          <a:p>
            <a:endParaRPr lang="en-US" sz="2600" dirty="0" smtClean="0"/>
          </a:p>
          <a:p>
            <a:endParaRPr lang="en-US" sz="2600" dirty="0"/>
          </a:p>
          <a:p>
            <a:endParaRPr lang="en-US" sz="2600" dirty="0" smtClean="0"/>
          </a:p>
          <a:p>
            <a:endParaRPr lang="en-US" sz="2600" dirty="0"/>
          </a:p>
          <a:p>
            <a:endParaRPr lang="en-US" sz="2600" dirty="0" smtClean="0"/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dirty="0"/>
              <a:t>-</a:t>
            </a:r>
            <a:r>
              <a:rPr lang="en-US" sz="2600" dirty="0" smtClean="0"/>
              <a:t>Dip </a:t>
            </a:r>
            <a:r>
              <a:rPr lang="en-US" sz="2600" dirty="0"/>
              <a:t>transfer is similar to that of short circuit </a:t>
            </a:r>
            <a:r>
              <a:rPr lang="en-US" sz="2600" dirty="0" smtClean="0"/>
              <a:t>metal transfer </a:t>
            </a:r>
            <a:r>
              <a:rPr lang="en-US" sz="2600" dirty="0"/>
              <a:t>and </a:t>
            </a:r>
            <a:r>
              <a:rPr lang="en-US" sz="2600" dirty="0" smtClean="0"/>
              <a:t>many times the </a:t>
            </a:r>
            <a:r>
              <a:rPr lang="en-US" sz="2600" dirty="0"/>
              <a:t>two are </a:t>
            </a:r>
            <a:r>
              <a:rPr lang="en-US" sz="2600" dirty="0" smtClean="0"/>
              <a:t>used interchangeably</a:t>
            </a:r>
            <a:r>
              <a:rPr lang="en-US" sz="2600" dirty="0"/>
              <a:t>. </a:t>
            </a:r>
            <a:endParaRPr lang="en-US" sz="2600" dirty="0" smtClean="0"/>
          </a:p>
          <a:p>
            <a:pPr marL="0" indent="0">
              <a:buNone/>
            </a:pPr>
            <a:endParaRPr lang="en-US" sz="26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917700"/>
            <a:ext cx="333375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122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Melting Rate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b="1" i="1" u="sng" dirty="0" smtClean="0">
                <a:solidFill>
                  <a:srgbClr val="00B0F0"/>
                </a:solidFill>
              </a:rPr>
              <a:t>In </a:t>
            </a:r>
            <a:r>
              <a:rPr lang="en-US" b="1" i="1" u="sng" dirty="0">
                <a:solidFill>
                  <a:srgbClr val="00B0F0"/>
                </a:solidFill>
              </a:rPr>
              <a:t>consumable arc welding processes</a:t>
            </a:r>
            <a:r>
              <a:rPr lang="en-US" dirty="0"/>
              <a:t>, weld metal deposition rate is governed by </a:t>
            </a:r>
            <a:r>
              <a:rPr lang="en-US" dirty="0" smtClean="0"/>
              <a:t>the rate </a:t>
            </a:r>
            <a:r>
              <a:rPr lang="en-US" dirty="0"/>
              <a:t>at which electrode is melted during welding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u="sng" dirty="0" smtClean="0">
                <a:solidFill>
                  <a:srgbClr val="FF0000"/>
                </a:solidFill>
              </a:rPr>
              <a:t>Melting </a:t>
            </a:r>
            <a:r>
              <a:rPr lang="en-US" u="sng" dirty="0">
                <a:solidFill>
                  <a:srgbClr val="FF0000"/>
                </a:solidFill>
              </a:rPr>
              <a:t>of the electrode needs </a:t>
            </a:r>
            <a:r>
              <a:rPr lang="en-US" u="sng" dirty="0" smtClean="0">
                <a:solidFill>
                  <a:srgbClr val="FF0000"/>
                </a:solidFill>
              </a:rPr>
              <a:t>the sensible </a:t>
            </a:r>
            <a:r>
              <a:rPr lang="en-US" u="sng" dirty="0">
                <a:solidFill>
                  <a:srgbClr val="FF0000"/>
                </a:solidFill>
              </a:rPr>
              <a:t>and latent heat</a:t>
            </a:r>
            <a:r>
              <a:rPr lang="en-US" dirty="0"/>
              <a:t>, which is </a:t>
            </a:r>
            <a:r>
              <a:rPr lang="en-US" dirty="0" smtClean="0"/>
              <a:t>the heat </a:t>
            </a:r>
            <a:r>
              <a:rPr lang="en-US" dirty="0"/>
              <a:t>generated at anode (</a:t>
            </a:r>
            <a:r>
              <a:rPr lang="en-US" dirty="0" err="1"/>
              <a:t>I.Va</a:t>
            </a:r>
            <a:r>
              <a:rPr lang="en-US" dirty="0"/>
              <a:t>), cathode (</a:t>
            </a:r>
            <a:r>
              <a:rPr lang="en-US" dirty="0" err="1"/>
              <a:t>I.Vc</a:t>
            </a:r>
            <a:r>
              <a:rPr lang="en-US" dirty="0"/>
              <a:t>) and plasma zone (</a:t>
            </a:r>
            <a:r>
              <a:rPr lang="en-US" dirty="0" err="1"/>
              <a:t>I.Vp</a:t>
            </a:r>
            <a:r>
              <a:rPr lang="en-US" dirty="0"/>
              <a:t>). 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u="sng" dirty="0" smtClean="0">
                <a:solidFill>
                  <a:srgbClr val="00B0F0"/>
                </a:solidFill>
              </a:rPr>
              <a:t>In </a:t>
            </a:r>
            <a:r>
              <a:rPr lang="en-US" u="sng" dirty="0">
                <a:solidFill>
                  <a:srgbClr val="00B0F0"/>
                </a:solidFill>
              </a:rPr>
              <a:t>case </a:t>
            </a:r>
            <a:r>
              <a:rPr lang="en-US" u="sng" dirty="0" smtClean="0">
                <a:solidFill>
                  <a:srgbClr val="00B0F0"/>
                </a:solidFill>
              </a:rPr>
              <a:t>of DCEN </a:t>
            </a:r>
            <a:r>
              <a:rPr lang="en-US" u="sng" dirty="0">
                <a:solidFill>
                  <a:srgbClr val="00B0F0"/>
                </a:solidFill>
              </a:rPr>
              <a:t>polarity</a:t>
            </a:r>
            <a:r>
              <a:rPr lang="en-US" dirty="0"/>
              <a:t>, </a:t>
            </a:r>
            <a:r>
              <a:rPr lang="en-US" u="sng" dirty="0">
                <a:solidFill>
                  <a:srgbClr val="FF0000"/>
                </a:solidFill>
              </a:rPr>
              <a:t>heat generated in anode drop region and plasma region do </a:t>
            </a:r>
            <a:r>
              <a:rPr lang="en-US" u="sng" dirty="0" smtClean="0">
                <a:solidFill>
                  <a:srgbClr val="FF0000"/>
                </a:solidFill>
              </a:rPr>
              <a:t>not influence </a:t>
            </a:r>
            <a:r>
              <a:rPr lang="en-US" u="sng" dirty="0">
                <a:solidFill>
                  <a:srgbClr val="FF0000"/>
                </a:solidFill>
              </a:rPr>
              <a:t>melting of electrode tip </a:t>
            </a:r>
            <a:r>
              <a:rPr lang="en-US" u="sng" dirty="0" smtClean="0">
                <a:solidFill>
                  <a:srgbClr val="FF0000"/>
                </a:solidFill>
              </a:rPr>
              <a:t>these </a:t>
            </a:r>
            <a:r>
              <a:rPr lang="en-US" u="sng" dirty="0">
                <a:solidFill>
                  <a:srgbClr val="FF0000"/>
                </a:solidFill>
              </a:rPr>
              <a:t>two regions (anode </a:t>
            </a:r>
            <a:r>
              <a:rPr lang="en-US" u="sng" dirty="0" smtClean="0">
                <a:solidFill>
                  <a:srgbClr val="FF0000"/>
                </a:solidFill>
              </a:rPr>
              <a:t>and plasma</a:t>
            </a:r>
            <a:r>
              <a:rPr lang="en-US" u="sng" dirty="0">
                <a:solidFill>
                  <a:srgbClr val="FF0000"/>
                </a:solidFill>
              </a:rPr>
              <a:t>). </a:t>
            </a:r>
            <a:endParaRPr lang="en-US" u="sng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u="sng" dirty="0" smtClean="0"/>
              <a:t>Thus melting </a:t>
            </a:r>
            <a:r>
              <a:rPr lang="en-US" u="sng" dirty="0"/>
              <a:t>rate of </a:t>
            </a:r>
            <a:r>
              <a:rPr lang="en-US" u="sng" dirty="0" smtClean="0"/>
              <a:t>electrode depends </a:t>
            </a:r>
            <a:r>
              <a:rPr lang="en-US" u="sng" dirty="0"/>
              <a:t>on the heat generated by </a:t>
            </a:r>
            <a:endParaRPr lang="en-US" u="sng" dirty="0" smtClean="0"/>
          </a:p>
          <a:p>
            <a:pPr marL="514350" indent="-514350">
              <a:buAutoNum type="alphaLcParenR"/>
            </a:pPr>
            <a:r>
              <a:rPr lang="en-US" dirty="0" smtClean="0">
                <a:solidFill>
                  <a:srgbClr val="FF0000"/>
                </a:solidFill>
              </a:rPr>
              <a:t>cathode </a:t>
            </a:r>
            <a:r>
              <a:rPr lang="en-US" dirty="0">
                <a:solidFill>
                  <a:srgbClr val="FF0000"/>
                </a:solidFill>
              </a:rPr>
              <a:t>reaction </a:t>
            </a:r>
            <a:r>
              <a:rPr lang="en-US" dirty="0" smtClean="0">
                <a:solidFill>
                  <a:srgbClr val="FF0000"/>
                </a:solidFill>
              </a:rPr>
              <a:t>and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b) electrical resistance heating  </a:t>
            </a:r>
          </a:p>
          <a:p>
            <a:pPr marL="0" indent="0">
              <a:buNone/>
            </a:pPr>
            <a:r>
              <a:rPr lang="en-US" dirty="0" smtClean="0"/>
              <a:t>thus melting rat is given by following equation: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8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/>
              <a:t>Melting Rate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6200" y="533400"/>
            <a:ext cx="92964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3300" dirty="0"/>
          </a:p>
          <a:p>
            <a:pPr marL="0" indent="0">
              <a:buNone/>
            </a:pPr>
            <a:r>
              <a:rPr lang="en-US" sz="3300" dirty="0" smtClean="0"/>
              <a:t> </a:t>
            </a:r>
            <a:r>
              <a:rPr lang="en-US" sz="3300" u="sng" dirty="0" smtClean="0">
                <a:solidFill>
                  <a:srgbClr val="FF0000"/>
                </a:solidFill>
              </a:rPr>
              <a:t>where </a:t>
            </a:r>
            <a:r>
              <a:rPr lang="en-US" sz="3300" u="sng" dirty="0">
                <a:solidFill>
                  <a:srgbClr val="FF0000"/>
                </a:solidFill>
              </a:rPr>
              <a:t>a &amp; b are constant </a:t>
            </a:r>
            <a:r>
              <a:rPr lang="en-US" sz="3300" u="sng" dirty="0" smtClean="0">
                <a:solidFill>
                  <a:srgbClr val="FF0000"/>
                </a:solidFill>
              </a:rPr>
              <a:t>   </a:t>
            </a:r>
            <a:r>
              <a:rPr lang="en-US" sz="3300" dirty="0" smtClean="0">
                <a:solidFill>
                  <a:srgbClr val="00B0F0"/>
                </a:solidFill>
              </a:rPr>
              <a:t>{(</a:t>
            </a:r>
            <a:r>
              <a:rPr lang="en-US" sz="3300" dirty="0">
                <a:solidFill>
                  <a:srgbClr val="00B0F0"/>
                </a:solidFill>
              </a:rPr>
              <a:t>independent of electrode extension (L) and </a:t>
            </a:r>
            <a:r>
              <a:rPr lang="en-US" sz="3300" dirty="0" smtClean="0">
                <a:solidFill>
                  <a:srgbClr val="00B0F0"/>
                </a:solidFill>
              </a:rPr>
              <a:t>welding current </a:t>
            </a:r>
            <a:r>
              <a:rPr lang="en-US" sz="3300" dirty="0">
                <a:solidFill>
                  <a:srgbClr val="00B0F0"/>
                </a:solidFill>
              </a:rPr>
              <a:t>(I</a:t>
            </a:r>
            <a:r>
              <a:rPr lang="en-US" sz="3300" dirty="0" smtClean="0">
                <a:solidFill>
                  <a:srgbClr val="00B0F0"/>
                </a:solidFill>
              </a:rPr>
              <a:t>)}</a:t>
            </a:r>
          </a:p>
          <a:p>
            <a:pPr marL="0" indent="0">
              <a:buNone/>
            </a:pPr>
            <a:endParaRPr lang="en-US" sz="3300" dirty="0"/>
          </a:p>
          <a:p>
            <a:pPr marL="0" indent="0">
              <a:buNone/>
            </a:pPr>
            <a:r>
              <a:rPr lang="en-US" sz="3300" dirty="0"/>
              <a:t>-</a:t>
            </a:r>
            <a:r>
              <a:rPr lang="en-US" sz="3300" u="sng" dirty="0" smtClean="0"/>
              <a:t>Value </a:t>
            </a:r>
            <a:r>
              <a:rPr lang="en-US" sz="3300" u="sng" dirty="0"/>
              <a:t>of constant </a:t>
            </a:r>
            <a:r>
              <a:rPr lang="en-US" sz="3300" u="sng" dirty="0">
                <a:solidFill>
                  <a:srgbClr val="FF0000"/>
                </a:solidFill>
              </a:rPr>
              <a:t>“a”</a:t>
            </a:r>
            <a:r>
              <a:rPr lang="en-US" sz="3300" u="sng" dirty="0"/>
              <a:t> </a:t>
            </a:r>
            <a:r>
              <a:rPr lang="en-US" sz="3300" u="sng" dirty="0">
                <a:solidFill>
                  <a:srgbClr val="FF0000"/>
                </a:solidFill>
              </a:rPr>
              <a:t>depends on </a:t>
            </a:r>
            <a:r>
              <a:rPr lang="en-US" sz="3300" u="sng" dirty="0">
                <a:solidFill>
                  <a:srgbClr val="00B0F0"/>
                </a:solidFill>
              </a:rPr>
              <a:t>ionization potential </a:t>
            </a:r>
            <a:r>
              <a:rPr lang="en-US" sz="3300" u="sng" dirty="0" smtClean="0">
                <a:solidFill>
                  <a:srgbClr val="00B0F0"/>
                </a:solidFill>
              </a:rPr>
              <a:t>of electrode material, </a:t>
            </a:r>
            <a:r>
              <a:rPr lang="en-US" sz="3300" u="sng" dirty="0" smtClean="0">
                <a:solidFill>
                  <a:srgbClr val="FF0000"/>
                </a:solidFill>
              </a:rPr>
              <a:t>polarity</a:t>
            </a:r>
            <a:r>
              <a:rPr lang="en-US" sz="3300" u="sng" dirty="0"/>
              <a:t>, </a:t>
            </a:r>
            <a:r>
              <a:rPr lang="en-US" sz="3300" u="sng" dirty="0">
                <a:solidFill>
                  <a:srgbClr val="00B0F0"/>
                </a:solidFill>
              </a:rPr>
              <a:t>composition of electrode and </a:t>
            </a:r>
            <a:r>
              <a:rPr lang="en-US" sz="3300" u="sng" dirty="0" smtClean="0">
                <a:solidFill>
                  <a:srgbClr val="00B0F0"/>
                </a:solidFill>
              </a:rPr>
              <a:t>anode/cathode voltage drops</a:t>
            </a:r>
          </a:p>
          <a:p>
            <a:pPr marL="0" indent="0">
              <a:buNone/>
            </a:pPr>
            <a:endParaRPr lang="en-US" sz="3300" dirty="0" smtClean="0"/>
          </a:p>
          <a:p>
            <a:pPr marL="0" indent="0">
              <a:buNone/>
            </a:pPr>
            <a:r>
              <a:rPr lang="en-US" sz="3300" dirty="0" smtClean="0"/>
              <a:t>-</a:t>
            </a:r>
            <a:r>
              <a:rPr lang="en-US" sz="3300" u="sng" dirty="0" smtClean="0"/>
              <a:t>Value </a:t>
            </a:r>
            <a:r>
              <a:rPr lang="en-US" sz="3300" u="sng" dirty="0"/>
              <a:t>of </a:t>
            </a:r>
            <a:r>
              <a:rPr lang="en-US" sz="3300" u="sng" dirty="0" smtClean="0"/>
              <a:t>constant </a:t>
            </a:r>
            <a:r>
              <a:rPr lang="en-US" sz="3300" u="sng" dirty="0"/>
              <a:t>“b</a:t>
            </a:r>
            <a:r>
              <a:rPr lang="en-US" sz="3300" u="sng" dirty="0" smtClean="0"/>
              <a:t>”  </a:t>
            </a:r>
            <a:r>
              <a:rPr lang="en-US" sz="3300" dirty="0" smtClean="0"/>
              <a:t>depends </a:t>
            </a:r>
            <a:r>
              <a:rPr lang="en-US" sz="3300" dirty="0"/>
              <a:t>on </a:t>
            </a:r>
            <a:r>
              <a:rPr lang="en-US" sz="3300" u="sng" dirty="0">
                <a:solidFill>
                  <a:srgbClr val="FF0000"/>
                </a:solidFill>
              </a:rPr>
              <a:t>electrode diameters and resistivity of </a:t>
            </a:r>
            <a:r>
              <a:rPr lang="en-US" sz="3300" u="sng" dirty="0" smtClean="0">
                <a:solidFill>
                  <a:srgbClr val="FF0000"/>
                </a:solidFill>
              </a:rPr>
              <a:t>electrode metal).</a:t>
            </a:r>
          </a:p>
          <a:p>
            <a:pPr marL="0" indent="0">
              <a:buNone/>
            </a:pPr>
            <a:endParaRPr lang="en-US" sz="3300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8" y="685800"/>
            <a:ext cx="8686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934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152400"/>
            <a:ext cx="8229600" cy="1143000"/>
          </a:xfrm>
        </p:spPr>
        <p:txBody>
          <a:bodyPr/>
          <a:lstStyle/>
          <a:p>
            <a:r>
              <a:rPr lang="en-US" b="1" dirty="0"/>
              <a:t>Melting 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3726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/>
              <a:t>-Melting rate equation </a:t>
            </a:r>
            <a:r>
              <a:rPr lang="en-US" sz="2800" u="sng" dirty="0">
                <a:solidFill>
                  <a:srgbClr val="FF0000"/>
                </a:solidFill>
              </a:rPr>
              <a:t>suggests that first factor (a X I) </a:t>
            </a:r>
            <a:r>
              <a:rPr lang="en-US" sz="2800" u="sng" dirty="0" smtClean="0">
                <a:solidFill>
                  <a:srgbClr val="FF0000"/>
                </a:solidFill>
              </a:rPr>
              <a:t>due </a:t>
            </a:r>
            <a:r>
              <a:rPr lang="en-US" sz="2800" u="sng" dirty="0">
                <a:solidFill>
                  <a:srgbClr val="FF0000"/>
                </a:solidFill>
              </a:rPr>
              <a:t>to heat generated by anode/cathode reaction </a:t>
            </a:r>
            <a:r>
              <a:rPr lang="en-US" sz="2800" dirty="0"/>
              <a:t>and </a:t>
            </a:r>
            <a:r>
              <a:rPr lang="en-US" sz="2800" u="sng" dirty="0">
                <a:solidFill>
                  <a:srgbClr val="00B0F0"/>
                </a:solidFill>
              </a:rPr>
              <a:t>second factor (b X L X I2</a:t>
            </a:r>
            <a:r>
              <a:rPr lang="en-US" sz="2800" u="sng" dirty="0" smtClean="0">
                <a:solidFill>
                  <a:srgbClr val="00B0F0"/>
                </a:solidFill>
              </a:rPr>
              <a:t>) du </a:t>
            </a:r>
            <a:r>
              <a:rPr lang="en-US" sz="2800" u="sng" dirty="0">
                <a:solidFill>
                  <a:srgbClr val="00B0F0"/>
                </a:solidFill>
              </a:rPr>
              <a:t>to heat generated by electrical resistance heating.</a:t>
            </a:r>
          </a:p>
          <a:p>
            <a:pPr>
              <a:buFontTx/>
              <a:buChar char="-"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-</a:t>
            </a:r>
            <a:r>
              <a:rPr lang="en-US" sz="2800" u="sng" dirty="0"/>
              <a:t>Melting rate is mainly governed by the first factor </a:t>
            </a:r>
            <a:r>
              <a:rPr lang="en-US" sz="2800" dirty="0" smtClean="0">
                <a:solidFill>
                  <a:srgbClr val="00B0F0"/>
                </a:solidFill>
              </a:rPr>
              <a:t>when</a:t>
            </a:r>
            <a:r>
              <a:rPr lang="en-US" sz="2800" dirty="0" smtClean="0"/>
              <a:t> </a:t>
            </a:r>
            <a:r>
              <a:rPr lang="en-US" sz="2800" u="sng" dirty="0" smtClean="0">
                <a:solidFill>
                  <a:srgbClr val="FF0000"/>
                </a:solidFill>
              </a:rPr>
              <a:t>welding </a:t>
            </a:r>
            <a:r>
              <a:rPr lang="en-US" sz="2800" u="sng" dirty="0">
                <a:solidFill>
                  <a:srgbClr val="FF0000"/>
                </a:solidFill>
              </a:rPr>
              <a:t>current is </a:t>
            </a:r>
            <a:r>
              <a:rPr lang="en-US" sz="2800" u="sng" dirty="0" smtClean="0">
                <a:solidFill>
                  <a:srgbClr val="FF0000"/>
                </a:solidFill>
              </a:rPr>
              <a:t>low, electrode </a:t>
            </a:r>
            <a:r>
              <a:rPr lang="en-US" sz="2800" u="sng" dirty="0">
                <a:solidFill>
                  <a:srgbClr val="FF0000"/>
                </a:solidFill>
              </a:rPr>
              <a:t>diameter is large </a:t>
            </a:r>
            <a:r>
              <a:rPr lang="en-US" sz="2800" u="sng" dirty="0" smtClean="0">
                <a:solidFill>
                  <a:srgbClr val="FF0000"/>
                </a:solidFill>
              </a:rPr>
              <a:t>and extension </a:t>
            </a:r>
            <a:r>
              <a:rPr lang="en-US" sz="2800" u="sng" dirty="0">
                <a:solidFill>
                  <a:srgbClr val="FF0000"/>
                </a:solidFill>
              </a:rPr>
              <a:t>is small</a:t>
            </a:r>
            <a:r>
              <a:rPr lang="en-US" sz="2800" dirty="0"/>
              <a:t>, </a:t>
            </a: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-</a:t>
            </a:r>
            <a:r>
              <a:rPr lang="en-US" sz="2800" u="sng" dirty="0" smtClean="0"/>
              <a:t>Melting </a:t>
            </a:r>
            <a:r>
              <a:rPr lang="en-US" sz="2800" u="sng" dirty="0"/>
              <a:t>rate is mainly governed by </a:t>
            </a:r>
            <a:r>
              <a:rPr lang="en-US" sz="2800" u="sng" dirty="0" smtClean="0"/>
              <a:t>the second factor </a:t>
            </a:r>
            <a:r>
              <a:rPr lang="en-US" sz="2800" dirty="0" smtClean="0">
                <a:solidFill>
                  <a:srgbClr val="00B0F0"/>
                </a:solidFill>
              </a:rPr>
              <a:t>when</a:t>
            </a:r>
            <a:r>
              <a:rPr lang="en-US" sz="2800" dirty="0" smtClean="0"/>
              <a:t> </a:t>
            </a:r>
            <a:r>
              <a:rPr lang="en-US" sz="2800" u="sng" dirty="0">
                <a:solidFill>
                  <a:srgbClr val="FF0000"/>
                </a:solidFill>
              </a:rPr>
              <a:t>welding current in high, electrode diameter is small, extension is large and electrical </a:t>
            </a:r>
            <a:r>
              <a:rPr lang="en-US" sz="2800" u="sng" dirty="0" smtClean="0">
                <a:solidFill>
                  <a:srgbClr val="FF0000"/>
                </a:solidFill>
              </a:rPr>
              <a:t>resistivity </a:t>
            </a:r>
            <a:r>
              <a:rPr lang="en-US" sz="2800" u="sng" dirty="0">
                <a:solidFill>
                  <a:srgbClr val="FF0000"/>
                </a:solidFill>
              </a:rPr>
              <a:t>of electrode metal is high.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42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b="1" dirty="0"/>
              <a:t>Factors Limiting the Melting 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172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smtClean="0"/>
              <a:t>-</a:t>
            </a:r>
            <a:r>
              <a:rPr lang="en-US" sz="2600" dirty="0" smtClean="0">
                <a:solidFill>
                  <a:srgbClr val="FF0000"/>
                </a:solidFill>
              </a:rPr>
              <a:t>Difference </a:t>
            </a:r>
            <a:r>
              <a:rPr lang="en-US" sz="2600" dirty="0">
                <a:solidFill>
                  <a:srgbClr val="FF0000"/>
                </a:solidFill>
              </a:rPr>
              <a:t>in values </a:t>
            </a:r>
            <a:r>
              <a:rPr lang="en-US" sz="2600" dirty="0"/>
              <a:t>of constant </a:t>
            </a:r>
            <a:r>
              <a:rPr lang="en-US" sz="2600" dirty="0">
                <a:solidFill>
                  <a:srgbClr val="FF0000"/>
                </a:solidFill>
              </a:rPr>
              <a:t>a</a:t>
            </a:r>
            <a:r>
              <a:rPr lang="en-US" sz="2600" dirty="0"/>
              <a:t> and </a:t>
            </a:r>
            <a:r>
              <a:rPr lang="en-US" sz="2600" dirty="0">
                <a:solidFill>
                  <a:srgbClr val="FF0000"/>
                </a:solidFill>
              </a:rPr>
              <a:t>b</a:t>
            </a:r>
            <a:r>
              <a:rPr lang="en-US" sz="2600" dirty="0"/>
              <a:t> and </a:t>
            </a:r>
            <a:r>
              <a:rPr lang="en-US" sz="2600" dirty="0" smtClean="0">
                <a:solidFill>
                  <a:srgbClr val="FF0000"/>
                </a:solidFill>
              </a:rPr>
              <a:t>welding parameters </a:t>
            </a:r>
            <a:r>
              <a:rPr lang="en-US" sz="2600" u="sng" dirty="0"/>
              <a:t>lead to the </a:t>
            </a:r>
            <a:r>
              <a:rPr lang="en-US" sz="2600" u="sng" dirty="0" smtClean="0"/>
              <a:t>variation in </a:t>
            </a:r>
            <a:r>
              <a:rPr lang="en-US" sz="2600" u="sng" dirty="0"/>
              <a:t>melting rate of the electrode in case of different welding processes</a:t>
            </a:r>
            <a:r>
              <a:rPr lang="en-US" sz="2600" dirty="0"/>
              <a:t>. </a:t>
            </a:r>
            <a:endParaRPr lang="en-US" sz="2600" dirty="0" smtClean="0"/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600" dirty="0"/>
              <a:t>-</a:t>
            </a:r>
            <a:r>
              <a:rPr lang="en-US" sz="2600" u="sng" dirty="0" smtClean="0"/>
              <a:t>To increase the </a:t>
            </a:r>
            <a:r>
              <a:rPr lang="en-US" sz="2600" u="sng" dirty="0"/>
              <a:t>melting rate</a:t>
            </a:r>
            <a:r>
              <a:rPr lang="en-US" sz="2600" dirty="0"/>
              <a:t>, </a:t>
            </a:r>
            <a:r>
              <a:rPr lang="en-US" sz="2600" u="sng" dirty="0">
                <a:solidFill>
                  <a:srgbClr val="FF0000"/>
                </a:solidFill>
              </a:rPr>
              <a:t>welding current </a:t>
            </a:r>
            <a:r>
              <a:rPr lang="en-US" sz="2600" dirty="0"/>
              <a:t>for a specific welding process </a:t>
            </a:r>
            <a:r>
              <a:rPr lang="en-US" sz="2600" u="sng" dirty="0">
                <a:solidFill>
                  <a:srgbClr val="FF0000"/>
                </a:solidFill>
              </a:rPr>
              <a:t>can be increased </a:t>
            </a:r>
            <a:r>
              <a:rPr lang="en-US" sz="2600" u="sng" dirty="0" smtClean="0">
                <a:solidFill>
                  <a:srgbClr val="FF0000"/>
                </a:solidFill>
              </a:rPr>
              <a:t>up to </a:t>
            </a:r>
            <a:r>
              <a:rPr lang="en-US" sz="2600" u="sng" dirty="0">
                <a:solidFill>
                  <a:srgbClr val="FF0000"/>
                </a:solidFill>
              </a:rPr>
              <a:t>a </a:t>
            </a:r>
            <a:r>
              <a:rPr lang="en-US" sz="2600" u="sng" dirty="0">
                <a:solidFill>
                  <a:srgbClr val="00B0F0"/>
                </a:solidFill>
              </a:rPr>
              <a:t>limit</a:t>
            </a:r>
            <a:r>
              <a:rPr lang="en-US" sz="2600" dirty="0">
                <a:solidFill>
                  <a:srgbClr val="00B0F0"/>
                </a:solidFill>
              </a:rPr>
              <a:t>.</a:t>
            </a:r>
            <a:r>
              <a:rPr lang="en-US" sz="2600" dirty="0"/>
              <a:t> </a:t>
            </a:r>
            <a:endParaRPr lang="en-US" sz="2600" dirty="0" smtClean="0"/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600" dirty="0"/>
              <a:t>-</a:t>
            </a:r>
            <a:r>
              <a:rPr lang="en-US" sz="2600" dirty="0" smtClean="0"/>
              <a:t>The </a:t>
            </a:r>
            <a:r>
              <a:rPr lang="en-US" sz="2600" u="sng" dirty="0">
                <a:solidFill>
                  <a:srgbClr val="00B0F0"/>
                </a:solidFill>
              </a:rPr>
              <a:t>upper limit </a:t>
            </a:r>
            <a:r>
              <a:rPr lang="en-US" sz="2600" dirty="0"/>
              <a:t>of welding current is </a:t>
            </a:r>
            <a:r>
              <a:rPr lang="en-US" sz="2600" u="sng" dirty="0">
                <a:solidFill>
                  <a:srgbClr val="00B0F0"/>
                </a:solidFill>
              </a:rPr>
              <a:t>influenced by two factors </a:t>
            </a:r>
            <a:r>
              <a:rPr lang="en-US" sz="2600" dirty="0" smtClean="0"/>
              <a:t>:</a:t>
            </a:r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600" u="sng" dirty="0" smtClean="0">
                <a:solidFill>
                  <a:srgbClr val="00B0F0"/>
                </a:solidFill>
              </a:rPr>
              <a:t>1.Extent over heating </a:t>
            </a:r>
            <a:r>
              <a:rPr lang="en-US" sz="2600" u="sng" dirty="0">
                <a:solidFill>
                  <a:srgbClr val="00B0F0"/>
                </a:solidFill>
              </a:rPr>
              <a:t>of electrode caused by electrical resistance heating and so </a:t>
            </a:r>
            <a:r>
              <a:rPr lang="en-US" sz="2600" u="sng" dirty="0" smtClean="0">
                <a:solidFill>
                  <a:srgbClr val="00B0F0"/>
                </a:solidFill>
              </a:rPr>
              <a:t>related thermal </a:t>
            </a:r>
            <a:r>
              <a:rPr lang="en-US" sz="2600" u="sng" dirty="0">
                <a:solidFill>
                  <a:srgbClr val="00B0F0"/>
                </a:solidFill>
              </a:rPr>
              <a:t>degradation of the electrode and </a:t>
            </a:r>
            <a:endParaRPr lang="en-US" sz="2600" u="sng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sz="2600" u="sng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sz="2600" u="sng" dirty="0" smtClean="0">
                <a:solidFill>
                  <a:srgbClr val="00B0F0"/>
                </a:solidFill>
              </a:rPr>
              <a:t>2.Required </a:t>
            </a:r>
            <a:r>
              <a:rPr lang="en-US" sz="2600" u="sng" dirty="0">
                <a:solidFill>
                  <a:srgbClr val="00B0F0"/>
                </a:solidFill>
              </a:rPr>
              <a:t>mode of metal transfer </a:t>
            </a:r>
            <a:r>
              <a:rPr lang="en-US" sz="2600" u="sng" dirty="0" smtClean="0">
                <a:solidFill>
                  <a:srgbClr val="00B0F0"/>
                </a:solidFill>
              </a:rPr>
              <a:t>for smooth </a:t>
            </a:r>
            <a:r>
              <a:rPr lang="en-US" sz="2600" u="sng" dirty="0">
                <a:solidFill>
                  <a:srgbClr val="00B0F0"/>
                </a:solidFill>
              </a:rPr>
              <a:t>deposition of weld metal with minimum spatter</a:t>
            </a:r>
            <a:r>
              <a:rPr lang="en-US" sz="2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4233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152400"/>
            <a:ext cx="8229600" cy="800100"/>
          </a:xfrm>
        </p:spPr>
        <p:txBody>
          <a:bodyPr/>
          <a:lstStyle/>
          <a:p>
            <a:r>
              <a:rPr lang="en-US" b="1" dirty="0"/>
              <a:t>Factors Limiting the Melting 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400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0000"/>
                </a:solidFill>
              </a:rPr>
              <a:t>-</a:t>
            </a:r>
            <a:r>
              <a:rPr lang="en-US" sz="2400" u="sng" dirty="0" smtClean="0">
                <a:solidFill>
                  <a:srgbClr val="FF0000"/>
                </a:solidFill>
              </a:rPr>
              <a:t>For example </a:t>
            </a:r>
          </a:p>
          <a:p>
            <a:pPr marL="0" indent="0">
              <a:buNone/>
            </a:pPr>
            <a:r>
              <a:rPr lang="en-US" sz="2400" u="sng" dirty="0" smtClean="0">
                <a:solidFill>
                  <a:srgbClr val="FF0000"/>
                </a:solidFill>
              </a:rPr>
              <a:t>-Upper </a:t>
            </a:r>
            <a:r>
              <a:rPr lang="en-US" sz="2400" u="sng" dirty="0">
                <a:solidFill>
                  <a:srgbClr val="FF0000"/>
                </a:solidFill>
              </a:rPr>
              <a:t>level of current, </a:t>
            </a:r>
            <a:r>
              <a:rPr lang="en-US" sz="2400" u="sng" dirty="0" smtClean="0">
                <a:solidFill>
                  <a:srgbClr val="FF0000"/>
                </a:solidFill>
              </a:rPr>
              <a:t>in MIG/SAW</a:t>
            </a:r>
            <a:r>
              <a:rPr lang="en-US" sz="2400" u="sng" dirty="0">
                <a:solidFill>
                  <a:srgbClr val="FF0000"/>
                </a:solidFill>
              </a:rPr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is </a:t>
            </a:r>
            <a:r>
              <a:rPr lang="en-US" sz="2400" dirty="0">
                <a:solidFill>
                  <a:srgbClr val="FF0000"/>
                </a:solidFill>
              </a:rPr>
              <a:t>limited by appearance of rotational spray transfer. 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-</a:t>
            </a:r>
            <a:r>
              <a:rPr lang="en-US" sz="2400" u="sng" dirty="0" smtClean="0">
                <a:solidFill>
                  <a:srgbClr val="FF0000"/>
                </a:solidFill>
              </a:rPr>
              <a:t>Upper limit of current in case of SMAW is dictated </a:t>
            </a:r>
            <a:r>
              <a:rPr lang="en-US" sz="2400" dirty="0" smtClean="0"/>
              <a:t>by thermal composition of the electrode coating </a:t>
            </a:r>
            <a:r>
              <a:rPr lang="en-US" sz="2400" u="sng" dirty="0" smtClean="0">
                <a:solidFill>
                  <a:srgbClr val="FF0000"/>
                </a:solidFill>
              </a:rPr>
              <a:t>and that in case of GTAW is determined </a:t>
            </a:r>
            <a:r>
              <a:rPr lang="en-US" sz="2400" dirty="0" smtClean="0"/>
              <a:t>by thermal damage to tungsten electrode.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u="sng" dirty="0" smtClean="0">
                <a:solidFill>
                  <a:srgbClr val="00B0F0"/>
                </a:solidFill>
              </a:rPr>
              <a:t>-Wile minimum </a:t>
            </a:r>
            <a:r>
              <a:rPr lang="en-US" sz="2400" u="sng" dirty="0">
                <a:solidFill>
                  <a:srgbClr val="00B0F0"/>
                </a:solidFill>
              </a:rPr>
              <a:t>welding current , in MIG/SAW </a:t>
            </a:r>
            <a:r>
              <a:rPr lang="en-US" sz="2400" u="sng" dirty="0" smtClean="0">
                <a:solidFill>
                  <a:srgbClr val="00B0F0"/>
                </a:solidFill>
              </a:rPr>
              <a:t>is </a:t>
            </a:r>
            <a:r>
              <a:rPr lang="en-US" sz="2400" u="sng" dirty="0">
                <a:solidFill>
                  <a:srgbClr val="00B0F0"/>
                </a:solidFill>
              </a:rPr>
              <a:t>determined </a:t>
            </a:r>
            <a:r>
              <a:rPr lang="en-US" sz="2400" dirty="0"/>
              <a:t>by the current level at which short circuit metal transfer starts and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</a:t>
            </a:r>
            <a:r>
              <a:rPr lang="en-US" sz="2400" u="sng" dirty="0" smtClean="0">
                <a:solidFill>
                  <a:srgbClr val="00B0F0"/>
                </a:solidFill>
              </a:rPr>
              <a:t>-Lower </a:t>
            </a:r>
            <a:r>
              <a:rPr lang="en-US" sz="2400" u="sng" dirty="0">
                <a:solidFill>
                  <a:srgbClr val="00B0F0"/>
                </a:solidFill>
              </a:rPr>
              <a:t>level of current </a:t>
            </a:r>
            <a:r>
              <a:rPr lang="en-US" sz="2400" u="sng" dirty="0" smtClean="0">
                <a:solidFill>
                  <a:srgbClr val="00B0F0"/>
                </a:solidFill>
              </a:rPr>
              <a:t>in </a:t>
            </a:r>
            <a:r>
              <a:rPr lang="en-US" sz="2400" u="sng" dirty="0">
                <a:solidFill>
                  <a:srgbClr val="00B0F0"/>
                </a:solidFill>
              </a:rPr>
              <a:t>case of GTAW </a:t>
            </a:r>
            <a:r>
              <a:rPr lang="en-US" sz="2400" u="sng" dirty="0" smtClean="0">
                <a:solidFill>
                  <a:srgbClr val="00B0F0"/>
                </a:solidFill>
              </a:rPr>
              <a:t>is determined  </a:t>
            </a:r>
            <a:r>
              <a:rPr lang="en-US" sz="2400" dirty="0" smtClean="0"/>
              <a:t>by </a:t>
            </a:r>
            <a:r>
              <a:rPr lang="en-US" sz="2400" dirty="0"/>
              <a:t>arc </a:t>
            </a:r>
            <a:r>
              <a:rPr lang="en-US" sz="2400" dirty="0" smtClean="0"/>
              <a:t>stability, penetration</a:t>
            </a:r>
            <a:r>
              <a:rPr lang="en-US" sz="2400" dirty="0"/>
              <a:t>, proper </a:t>
            </a:r>
            <a:r>
              <a:rPr lang="en-US" sz="2400" dirty="0" smtClean="0"/>
              <a:t>placement of </a:t>
            </a:r>
            <a:r>
              <a:rPr lang="en-US" sz="2400" dirty="0"/>
              <a:t>the weld metal and control over the weld pool </a:t>
            </a:r>
            <a:r>
              <a:rPr lang="en-US" sz="2400" dirty="0" smtClean="0"/>
              <a:t>in </a:t>
            </a:r>
            <a:r>
              <a:rPr lang="en-US" sz="2400" dirty="0"/>
              <a:t>vertical </a:t>
            </a:r>
            <a:r>
              <a:rPr lang="en-US" sz="2400" dirty="0" smtClean="0"/>
              <a:t>welding .</a:t>
            </a:r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35484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762000"/>
          </a:xfrm>
        </p:spPr>
        <p:txBody>
          <a:bodyPr/>
          <a:lstStyle/>
          <a:p>
            <a:r>
              <a:rPr lang="en-US" b="1" dirty="0"/>
              <a:t>Arc 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37073" cy="5943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 smtClean="0">
                <a:solidFill>
                  <a:srgbClr val="FF0000"/>
                </a:solidFill>
              </a:rPr>
              <a:t>-</a:t>
            </a:r>
            <a:r>
              <a:rPr lang="en-US" sz="2600" u="sng" dirty="0" smtClean="0">
                <a:solidFill>
                  <a:srgbClr val="FF0000"/>
                </a:solidFill>
              </a:rPr>
              <a:t>Part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en-US" sz="2600" dirty="0">
                <a:solidFill>
                  <a:srgbClr val="FF0000"/>
                </a:solidFill>
              </a:rPr>
              <a:t>of </a:t>
            </a:r>
            <a:r>
              <a:rPr lang="en-US" sz="2600" dirty="0" smtClean="0">
                <a:solidFill>
                  <a:srgbClr val="FF0000"/>
                </a:solidFill>
              </a:rPr>
              <a:t>heat generated </a:t>
            </a:r>
            <a:r>
              <a:rPr lang="en-US" sz="2600" dirty="0">
                <a:solidFill>
                  <a:srgbClr val="FF0000"/>
                </a:solidFill>
              </a:rPr>
              <a:t>by arc </a:t>
            </a:r>
            <a:r>
              <a:rPr lang="en-US" sz="2600" dirty="0" smtClean="0">
                <a:solidFill>
                  <a:srgbClr val="FF0000"/>
                </a:solidFill>
              </a:rPr>
              <a:t>(I x V) is </a:t>
            </a:r>
            <a:r>
              <a:rPr lang="en-US" sz="2600" dirty="0">
                <a:solidFill>
                  <a:srgbClr val="FF0000"/>
                </a:solidFill>
              </a:rPr>
              <a:t>used for </a:t>
            </a:r>
            <a:r>
              <a:rPr lang="en-US" sz="2600" dirty="0" smtClean="0">
                <a:solidFill>
                  <a:srgbClr val="FF0000"/>
                </a:solidFill>
              </a:rPr>
              <a:t>melting purpose </a:t>
            </a:r>
            <a:r>
              <a:rPr lang="en-US" sz="2600" dirty="0">
                <a:solidFill>
                  <a:srgbClr val="FF0000"/>
                </a:solidFill>
              </a:rPr>
              <a:t>to produce weld joint</a:t>
            </a:r>
            <a:r>
              <a:rPr lang="en-US" sz="2600" dirty="0"/>
              <a:t> </a:t>
            </a:r>
            <a:r>
              <a:rPr lang="en-US" sz="2600" dirty="0">
                <a:solidFill>
                  <a:srgbClr val="00B0F0"/>
                </a:solidFill>
              </a:rPr>
              <a:t>and </a:t>
            </a:r>
            <a:r>
              <a:rPr lang="en-US" sz="2600" u="sng" dirty="0">
                <a:solidFill>
                  <a:srgbClr val="00B0F0"/>
                </a:solidFill>
              </a:rPr>
              <a:t>remaining is lost </a:t>
            </a:r>
            <a:r>
              <a:rPr lang="en-US" sz="2600" dirty="0">
                <a:solidFill>
                  <a:srgbClr val="00B0F0"/>
                </a:solidFill>
              </a:rPr>
              <a:t>in various ways namely </a:t>
            </a:r>
            <a:r>
              <a:rPr lang="en-US" sz="2600" dirty="0" smtClean="0">
                <a:solidFill>
                  <a:srgbClr val="00B0F0"/>
                </a:solidFill>
              </a:rPr>
              <a:t>through </a:t>
            </a:r>
            <a:r>
              <a:rPr lang="en-US" sz="2600" u="sng" dirty="0" smtClean="0">
                <a:solidFill>
                  <a:srgbClr val="FF0000"/>
                </a:solidFill>
              </a:rPr>
              <a:t>conduction </a:t>
            </a:r>
            <a:r>
              <a:rPr lang="en-US" sz="2600" u="sng" dirty="0">
                <a:solidFill>
                  <a:srgbClr val="FF0000"/>
                </a:solidFill>
              </a:rPr>
              <a:t>to base metal, by convention and radiation to </a:t>
            </a:r>
            <a:r>
              <a:rPr lang="en-US" sz="2600" u="sng" dirty="0" smtClean="0">
                <a:solidFill>
                  <a:srgbClr val="FF0000"/>
                </a:solidFill>
              </a:rPr>
              <a:t>surrounding </a:t>
            </a:r>
            <a:endParaRPr lang="en-US" sz="2600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5807" y="2133600"/>
            <a:ext cx="542925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>
            <a:off x="2125807" y="3694331"/>
            <a:ext cx="2446193" cy="496669"/>
          </a:xfrm>
          <a:prstGeom prst="straightConnector1">
            <a:avLst/>
          </a:prstGeom>
          <a:ln w="603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47700" y="4375666"/>
            <a:ext cx="1409700" cy="136071"/>
          </a:xfrm>
          <a:prstGeom prst="straightConnector1">
            <a:avLst/>
          </a:prstGeom>
          <a:ln w="603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647700" y="6402728"/>
            <a:ext cx="3848100" cy="226672"/>
          </a:xfrm>
          <a:prstGeom prst="straightConnector1">
            <a:avLst/>
          </a:prstGeom>
          <a:ln w="603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14400" y="3048000"/>
            <a:ext cx="16002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For heating the electrode</a:t>
            </a:r>
            <a:endParaRPr lang="ar-IQ" dirty="0"/>
          </a:p>
        </p:txBody>
      </p:sp>
      <p:sp>
        <p:nvSpPr>
          <p:cNvPr id="18" name="TextBox 17"/>
          <p:cNvSpPr txBox="1"/>
          <p:nvPr/>
        </p:nvSpPr>
        <p:spPr>
          <a:xfrm>
            <a:off x="76200" y="4191000"/>
            <a:ext cx="1143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Lost</a:t>
            </a:r>
            <a:endParaRPr lang="ar-IQ" dirty="0"/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049" y="6159047"/>
            <a:ext cx="746351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6" name="Straight Arrow Connector 25"/>
          <p:cNvCxnSpPr/>
          <p:nvPr/>
        </p:nvCxnSpPr>
        <p:spPr>
          <a:xfrm>
            <a:off x="1143000" y="5425394"/>
            <a:ext cx="2495550" cy="733653"/>
          </a:xfrm>
          <a:prstGeom prst="straightConnector1">
            <a:avLst/>
          </a:prstGeom>
          <a:ln w="603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90500" y="4953000"/>
            <a:ext cx="14478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Heat used for melting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13287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636"/>
            <a:ext cx="8229600" cy="720436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Arc 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89916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 smtClean="0"/>
              <a:t>-</a:t>
            </a:r>
            <a:r>
              <a:rPr lang="en-US" sz="2600" u="sng" dirty="0" smtClean="0">
                <a:solidFill>
                  <a:srgbClr val="FF0000"/>
                </a:solidFill>
              </a:rPr>
              <a:t>The </a:t>
            </a:r>
            <a:r>
              <a:rPr lang="en-US" sz="2600" u="sng" dirty="0">
                <a:solidFill>
                  <a:srgbClr val="FF0000"/>
                </a:solidFill>
              </a:rPr>
              <a:t>heat generation on the work piece side depends </a:t>
            </a:r>
            <a:r>
              <a:rPr lang="en-US" sz="2600" dirty="0">
                <a:solidFill>
                  <a:srgbClr val="FF0000"/>
                </a:solidFill>
              </a:rPr>
              <a:t>on </a:t>
            </a:r>
            <a:r>
              <a:rPr lang="en-US" sz="2600" dirty="0">
                <a:solidFill>
                  <a:srgbClr val="00B0F0"/>
                </a:solidFill>
              </a:rPr>
              <a:t>the </a:t>
            </a:r>
            <a:r>
              <a:rPr lang="en-US" sz="2600" u="sng" dirty="0">
                <a:solidFill>
                  <a:srgbClr val="00B0F0"/>
                </a:solidFill>
              </a:rPr>
              <a:t>polarity</a:t>
            </a:r>
            <a:r>
              <a:rPr lang="en-US" sz="2600" dirty="0">
                <a:solidFill>
                  <a:srgbClr val="00B0F0"/>
                </a:solidFill>
              </a:rPr>
              <a:t> </a:t>
            </a:r>
            <a:r>
              <a:rPr lang="en-US" sz="2600" dirty="0" smtClean="0">
                <a:solidFill>
                  <a:srgbClr val="00B0F0"/>
                </a:solidFill>
              </a:rPr>
              <a:t>in case </a:t>
            </a:r>
            <a:r>
              <a:rPr lang="en-US" sz="2600" dirty="0">
                <a:solidFill>
                  <a:srgbClr val="00B0F0"/>
                </a:solidFill>
              </a:rPr>
              <a:t>of </a:t>
            </a:r>
            <a:r>
              <a:rPr lang="en-US" sz="2600" u="sng" dirty="0">
                <a:solidFill>
                  <a:srgbClr val="00B0F0"/>
                </a:solidFill>
              </a:rPr>
              <a:t>DC welding </a:t>
            </a:r>
            <a:r>
              <a:rPr lang="en-US" sz="2600" dirty="0">
                <a:solidFill>
                  <a:srgbClr val="FF0000"/>
                </a:solidFill>
              </a:rPr>
              <a:t>while it is </a:t>
            </a:r>
            <a:r>
              <a:rPr lang="en-US" sz="2600" u="sng" dirty="0">
                <a:solidFill>
                  <a:srgbClr val="FF0000"/>
                </a:solidFill>
              </a:rPr>
              <a:t>equally distributed in work piece and electrode side </a:t>
            </a:r>
            <a:r>
              <a:rPr lang="en-US" sz="2600" dirty="0" smtClean="0">
                <a:solidFill>
                  <a:srgbClr val="FF0000"/>
                </a:solidFill>
              </a:rPr>
              <a:t>incase </a:t>
            </a:r>
            <a:r>
              <a:rPr lang="en-US" sz="2600" dirty="0">
                <a:solidFill>
                  <a:srgbClr val="FF0000"/>
                </a:solidFill>
              </a:rPr>
              <a:t>of </a:t>
            </a:r>
            <a:r>
              <a:rPr lang="en-US" sz="2600" u="sng" dirty="0">
                <a:solidFill>
                  <a:srgbClr val="FF0000"/>
                </a:solidFill>
              </a:rPr>
              <a:t>AC </a:t>
            </a:r>
            <a:r>
              <a:rPr lang="en-US" sz="2600" u="sng" dirty="0" smtClean="0">
                <a:solidFill>
                  <a:srgbClr val="FF0000"/>
                </a:solidFill>
              </a:rPr>
              <a:t>welding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dirty="0" smtClean="0"/>
              <a:t>-The </a:t>
            </a:r>
            <a:r>
              <a:rPr lang="en-US" sz="2600" dirty="0"/>
              <a:t>power of the arc (P ) </a:t>
            </a:r>
            <a:r>
              <a:rPr lang="en-US" sz="2600" dirty="0" smtClean="0"/>
              <a:t>=</a:t>
            </a:r>
            <a:endParaRPr lang="en-US" sz="2600" dirty="0"/>
          </a:p>
          <a:p>
            <a:pPr marL="0" indent="0">
              <a:buNone/>
            </a:pPr>
            <a:r>
              <a:rPr lang="en-US" sz="2600" dirty="0"/>
              <a:t> </a:t>
            </a:r>
            <a:r>
              <a:rPr lang="en-US" sz="2600" dirty="0" smtClean="0"/>
              <a:t>= </a:t>
            </a:r>
            <a:r>
              <a:rPr lang="en-US" sz="2600" dirty="0"/>
              <a:t>(</a:t>
            </a:r>
            <a:r>
              <a:rPr lang="en-US" sz="2600" dirty="0" err="1"/>
              <a:t>Vc</a:t>
            </a:r>
            <a:r>
              <a:rPr lang="en-US" sz="2600" dirty="0"/>
              <a:t> + </a:t>
            </a:r>
            <a:r>
              <a:rPr lang="en-US" sz="2600" dirty="0" err="1"/>
              <a:t>Vp</a:t>
            </a:r>
            <a:r>
              <a:rPr lang="en-US" sz="2600" dirty="0"/>
              <a:t> + </a:t>
            </a:r>
            <a:r>
              <a:rPr lang="en-US" sz="2600" dirty="0" err="1"/>
              <a:t>Va</a:t>
            </a:r>
            <a:r>
              <a:rPr lang="en-US" sz="2600" dirty="0"/>
              <a:t>)  X  I …………………….5.1 </a:t>
            </a:r>
            <a:endParaRPr lang="en-US" sz="2600" dirty="0" smtClean="0"/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600" dirty="0"/>
              <a:t>-</a:t>
            </a:r>
            <a:r>
              <a:rPr lang="en-US" sz="2600" u="sng" dirty="0" smtClean="0">
                <a:solidFill>
                  <a:srgbClr val="FF0000"/>
                </a:solidFill>
              </a:rPr>
              <a:t>In </a:t>
            </a:r>
            <a:r>
              <a:rPr lang="en-US" sz="2600" u="sng" dirty="0">
                <a:solidFill>
                  <a:srgbClr val="FF0000"/>
                </a:solidFill>
              </a:rPr>
              <a:t>case of </a:t>
            </a:r>
            <a:r>
              <a:rPr lang="en-US" sz="2600" u="sng" dirty="0" smtClean="0">
                <a:solidFill>
                  <a:srgbClr val="FF0000"/>
                </a:solidFill>
              </a:rPr>
              <a:t>DCEN polarity(</a:t>
            </a:r>
            <a:r>
              <a:rPr lang="en-US" sz="2600" u="sng" dirty="0" err="1" smtClean="0">
                <a:solidFill>
                  <a:srgbClr val="FF0000"/>
                </a:solidFill>
              </a:rPr>
              <a:t>i.e.Electrode</a:t>
            </a:r>
            <a:r>
              <a:rPr lang="en-US" sz="2600" u="sng" dirty="0" smtClean="0">
                <a:solidFill>
                  <a:srgbClr val="FF0000"/>
                </a:solidFill>
              </a:rPr>
              <a:t> </a:t>
            </a:r>
            <a:r>
              <a:rPr lang="en-US" sz="2600" u="sng" dirty="0" err="1" smtClean="0">
                <a:solidFill>
                  <a:srgbClr val="FF0000"/>
                </a:solidFill>
              </a:rPr>
              <a:t>Negt</a:t>
            </a:r>
            <a:r>
              <a:rPr lang="en-US" sz="2600" u="sng" dirty="0" smtClean="0">
                <a:solidFill>
                  <a:srgbClr val="FF0000"/>
                </a:solidFill>
              </a:rPr>
              <a:t>.)</a:t>
            </a:r>
          </a:p>
          <a:p>
            <a:pPr marL="0" indent="0">
              <a:buNone/>
            </a:pPr>
            <a:r>
              <a:rPr lang="en-US" sz="2600" dirty="0" smtClean="0"/>
              <a:t> , </a:t>
            </a:r>
            <a:r>
              <a:rPr lang="en-US" sz="2600" u="sng" dirty="0">
                <a:solidFill>
                  <a:srgbClr val="00B0F0"/>
                </a:solidFill>
              </a:rPr>
              <a:t>high </a:t>
            </a:r>
            <a:r>
              <a:rPr lang="en-US" sz="2600" u="sng" dirty="0" smtClean="0">
                <a:solidFill>
                  <a:srgbClr val="00B0F0"/>
                </a:solidFill>
              </a:rPr>
              <a:t>heat generation </a:t>
            </a:r>
            <a:r>
              <a:rPr lang="en-US" sz="2600" u="sng" dirty="0">
                <a:solidFill>
                  <a:srgbClr val="00B0F0"/>
                </a:solidFill>
              </a:rPr>
              <a:t>at work piece </a:t>
            </a:r>
            <a:r>
              <a:rPr lang="en-US" sz="2600" dirty="0" smtClean="0">
                <a:solidFill>
                  <a:srgbClr val="00B0F0"/>
                </a:solidFill>
              </a:rPr>
              <a:t>facilitates</a:t>
            </a:r>
          </a:p>
          <a:p>
            <a:pPr marL="0" indent="0">
              <a:buNone/>
            </a:pPr>
            <a:r>
              <a:rPr lang="en-US" sz="2600" dirty="0" smtClean="0">
                <a:solidFill>
                  <a:srgbClr val="00B0F0"/>
                </a:solidFill>
              </a:rPr>
              <a:t> </a:t>
            </a:r>
            <a:r>
              <a:rPr lang="en-US" sz="2600" u="sng" dirty="0">
                <a:solidFill>
                  <a:srgbClr val="00B0F0"/>
                </a:solidFill>
              </a:rPr>
              <a:t>melting</a:t>
            </a:r>
            <a:r>
              <a:rPr lang="en-US" sz="2600" dirty="0">
                <a:solidFill>
                  <a:srgbClr val="00B0F0"/>
                </a:solidFill>
              </a:rPr>
              <a:t> </a:t>
            </a:r>
            <a:r>
              <a:rPr lang="en-US" sz="2600" dirty="0" smtClean="0">
                <a:solidFill>
                  <a:srgbClr val="00B0F0"/>
                </a:solidFill>
              </a:rPr>
              <a:t>of </a:t>
            </a:r>
            <a:r>
              <a:rPr lang="en-US" sz="2600" dirty="0">
                <a:solidFill>
                  <a:srgbClr val="00B0F0"/>
                </a:solidFill>
              </a:rPr>
              <a:t>base metal to develop a weld joint </a:t>
            </a:r>
            <a:endParaRPr lang="en-US" sz="2600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sz="2600" dirty="0" smtClean="0">
                <a:solidFill>
                  <a:srgbClr val="00B0F0"/>
                </a:solidFill>
              </a:rPr>
              <a:t>of </a:t>
            </a:r>
            <a:r>
              <a:rPr lang="en-US" sz="2600" u="sng" dirty="0" smtClean="0">
                <a:solidFill>
                  <a:srgbClr val="00B0F0"/>
                </a:solidFill>
              </a:rPr>
              <a:t>thick plates</a:t>
            </a:r>
            <a:r>
              <a:rPr lang="en-US" dirty="0" smtClean="0">
                <a:solidFill>
                  <a:srgbClr val="00B0F0"/>
                </a:solidFill>
              </a:rPr>
              <a:t>.</a:t>
            </a:r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214880"/>
            <a:ext cx="26670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272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Autofit/>
          </a:bodyPr>
          <a:lstStyle/>
          <a:p>
            <a:r>
              <a:rPr lang="en-US" sz="3600" b="1" dirty="0"/>
              <a:t>Reasons Behind </a:t>
            </a:r>
            <a:r>
              <a:rPr lang="en-US" sz="3600" b="1" dirty="0" smtClean="0"/>
              <a:t>Variation In Arc Efficiency Of Different Arc Welding Processes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638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 smtClean="0"/>
              <a:t>-</a:t>
            </a:r>
            <a:r>
              <a:rPr lang="en-US" sz="2600" dirty="0" smtClean="0">
                <a:solidFill>
                  <a:srgbClr val="FF0000"/>
                </a:solidFill>
              </a:rPr>
              <a:t>Arc welding efficiency =</a:t>
            </a:r>
            <a:r>
              <a:rPr lang="en-US" sz="2600" dirty="0" smtClean="0">
                <a:solidFill>
                  <a:srgbClr val="00B0F0"/>
                </a:solidFill>
              </a:rPr>
              <a:t>Arc heat used for melting </a:t>
            </a:r>
            <a:r>
              <a:rPr lang="en-US" sz="2600" dirty="0" smtClean="0">
                <a:solidFill>
                  <a:srgbClr val="FF0000"/>
                </a:solidFill>
              </a:rPr>
              <a:t>/</a:t>
            </a:r>
            <a:r>
              <a:rPr lang="en-US" sz="2600" dirty="0" smtClean="0">
                <a:solidFill>
                  <a:srgbClr val="00B0F0"/>
                </a:solidFill>
              </a:rPr>
              <a:t>Total heat of the arc</a:t>
            </a:r>
          </a:p>
          <a:p>
            <a:pPr marL="0" indent="0">
              <a:buNone/>
            </a:pPr>
            <a:r>
              <a:rPr lang="en-US" sz="2600" dirty="0" smtClean="0"/>
              <a:t>-</a:t>
            </a:r>
            <a:r>
              <a:rPr lang="en-US" sz="2600" u="sng" dirty="0" smtClean="0">
                <a:solidFill>
                  <a:srgbClr val="FF0000"/>
                </a:solidFill>
              </a:rPr>
              <a:t>For non-consumable </a:t>
            </a:r>
            <a:r>
              <a:rPr lang="en-US" sz="2600" u="sng" dirty="0">
                <a:solidFill>
                  <a:srgbClr val="FF0000"/>
                </a:solidFill>
              </a:rPr>
              <a:t>arc </a:t>
            </a:r>
            <a:r>
              <a:rPr lang="en-US" sz="2600" u="sng" dirty="0" smtClean="0">
                <a:solidFill>
                  <a:srgbClr val="FF0000"/>
                </a:solidFill>
              </a:rPr>
              <a:t>welding processes</a:t>
            </a:r>
            <a:r>
              <a:rPr lang="en-US" sz="2800" dirty="0"/>
              <a:t>(with DCEN polarity</a:t>
            </a:r>
            <a:r>
              <a:rPr lang="en-US" sz="2600" dirty="0" smtClean="0"/>
              <a:t> )such </a:t>
            </a:r>
            <a:r>
              <a:rPr lang="en-US" sz="2600" dirty="0"/>
              <a:t>as GTAW, PAW, Laser and electron beam welding processes </a:t>
            </a:r>
            <a:r>
              <a:rPr lang="en-US" sz="2600" dirty="0" smtClean="0"/>
              <a:t>where filler metal </a:t>
            </a:r>
            <a:r>
              <a:rPr lang="en-US" sz="2600" dirty="0"/>
              <a:t>is not commonly </a:t>
            </a:r>
            <a:r>
              <a:rPr lang="en-US" sz="2600" dirty="0" smtClean="0"/>
              <a:t>used. </a:t>
            </a:r>
            <a:r>
              <a:rPr lang="en-US" sz="2800" u="sng" dirty="0" smtClean="0">
                <a:solidFill>
                  <a:srgbClr val="00B0F0"/>
                </a:solidFill>
              </a:rPr>
              <a:t>Heat </a:t>
            </a:r>
            <a:r>
              <a:rPr lang="en-US" sz="2800" u="sng" dirty="0">
                <a:solidFill>
                  <a:srgbClr val="00B0F0"/>
                </a:solidFill>
              </a:rPr>
              <a:t>generated </a:t>
            </a:r>
            <a:r>
              <a:rPr lang="en-US" sz="2800" u="sng" dirty="0" smtClean="0">
                <a:solidFill>
                  <a:srgbClr val="00B0F0"/>
                </a:solidFill>
              </a:rPr>
              <a:t>at the </a:t>
            </a:r>
            <a:r>
              <a:rPr lang="en-US" sz="2800" u="sng" dirty="0">
                <a:solidFill>
                  <a:srgbClr val="00B0F0"/>
                </a:solidFill>
              </a:rPr>
              <a:t>anode</a:t>
            </a:r>
            <a:r>
              <a:rPr lang="en-US" sz="2800" dirty="0">
                <a:solidFill>
                  <a:srgbClr val="00B0F0"/>
                </a:solidFill>
              </a:rPr>
              <a:t> only is used for melting of the </a:t>
            </a:r>
            <a:r>
              <a:rPr lang="en-US" sz="2800" dirty="0" smtClean="0">
                <a:solidFill>
                  <a:srgbClr val="00B0F0"/>
                </a:solidFill>
              </a:rPr>
              <a:t>base material</a:t>
            </a:r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>
                <a:solidFill>
                  <a:srgbClr val="FF0000"/>
                </a:solidFill>
              </a:rPr>
              <a:t>-</a:t>
            </a:r>
            <a:r>
              <a:rPr lang="en-US" sz="2800" b="1" dirty="0" smtClean="0">
                <a:solidFill>
                  <a:srgbClr val="FF0000"/>
                </a:solidFill>
              </a:rPr>
              <a:t>So the Arc efficiency </a:t>
            </a:r>
            <a:r>
              <a:rPr lang="en-US" sz="2600" dirty="0" smtClean="0">
                <a:solidFill>
                  <a:srgbClr val="FF0000"/>
                </a:solidFill>
              </a:rPr>
              <a:t>=</a:t>
            </a:r>
          </a:p>
          <a:p>
            <a:pPr marL="0" indent="0">
              <a:buNone/>
            </a:pP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en-US" sz="2600" b="1" dirty="0" smtClean="0">
                <a:solidFill>
                  <a:srgbClr val="FF0000"/>
                </a:solidFill>
              </a:rPr>
              <a:t>Heat generated </a:t>
            </a:r>
            <a:r>
              <a:rPr lang="en-US" sz="2600" b="1" dirty="0">
                <a:solidFill>
                  <a:srgbClr val="FF0000"/>
                </a:solidFill>
              </a:rPr>
              <a:t>at </a:t>
            </a:r>
            <a:r>
              <a:rPr lang="en-US" sz="2600" b="1" dirty="0" smtClean="0">
                <a:solidFill>
                  <a:srgbClr val="FF0000"/>
                </a:solidFill>
              </a:rPr>
              <a:t>anode</a:t>
            </a:r>
            <a:r>
              <a:rPr lang="en-US" sz="2600" b="1" dirty="0">
                <a:solidFill>
                  <a:srgbClr val="FF0000"/>
                </a:solidFill>
              </a:rPr>
              <a:t> </a:t>
            </a:r>
            <a:r>
              <a:rPr lang="en-US" sz="2600" b="1" dirty="0" smtClean="0">
                <a:solidFill>
                  <a:srgbClr val="FF0000"/>
                </a:solidFill>
              </a:rPr>
              <a:t>/ Total </a:t>
            </a:r>
            <a:r>
              <a:rPr lang="en-US" sz="2600" b="1" dirty="0">
                <a:solidFill>
                  <a:srgbClr val="FF0000"/>
                </a:solidFill>
              </a:rPr>
              <a:t>heat of the arc</a:t>
            </a:r>
          </a:p>
          <a:p>
            <a:endParaRPr lang="en-US" sz="2600" dirty="0" smtClean="0">
              <a:solidFill>
                <a:srgbClr val="FF0000"/>
              </a:solidFill>
            </a:endParaRPr>
          </a:p>
          <a:p>
            <a:endParaRPr lang="en-US" sz="2600" dirty="0"/>
          </a:p>
          <a:p>
            <a:endParaRPr lang="en-US" sz="2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0" y="3784600"/>
            <a:ext cx="24384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016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563562"/>
          </a:xfrm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Determination of arc efficiency</a:t>
            </a:r>
            <a:endParaRPr lang="en-US" sz="4800" dirty="0">
              <a:solidFill>
                <a:srgbClr val="FF0000"/>
              </a:solidFill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779"/>
          <a:stretch/>
        </p:blipFill>
        <p:spPr bwMode="auto">
          <a:xfrm>
            <a:off x="38100" y="762000"/>
            <a:ext cx="9144000" cy="436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657600"/>
            <a:ext cx="24384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2400" y="5109627"/>
            <a:ext cx="47244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qa</a:t>
            </a:r>
            <a:r>
              <a:rPr lang="en-US" sz="2800" dirty="0" smtClean="0">
                <a:solidFill>
                  <a:srgbClr val="FF0000"/>
                </a:solidFill>
              </a:rPr>
              <a:t>=heat generated at anode =</a:t>
            </a:r>
            <a:r>
              <a:rPr lang="en-US" sz="2800" dirty="0" err="1" smtClean="0">
                <a:solidFill>
                  <a:srgbClr val="FF0000"/>
                </a:solidFill>
              </a:rPr>
              <a:t>Va</a:t>
            </a:r>
            <a:r>
              <a:rPr lang="en-US" sz="2800" dirty="0" smtClean="0">
                <a:solidFill>
                  <a:srgbClr val="FF0000"/>
                </a:solidFill>
              </a:rPr>
              <a:t> * I</a:t>
            </a:r>
            <a:endParaRPr lang="ar-IQ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48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2700" y="0"/>
            <a:ext cx="9067800" cy="11430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Reasons  </a:t>
            </a:r>
            <a:r>
              <a:rPr lang="en-US" sz="3600" b="1" dirty="0"/>
              <a:t>Behind Variation In Arc Efficiency Of Different Arc Welding Processes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30300"/>
            <a:ext cx="9144000" cy="5715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600" dirty="0" smtClean="0">
                <a:solidFill>
                  <a:srgbClr val="FF0000"/>
                </a:solidFill>
              </a:rPr>
              <a:t>-</a:t>
            </a:r>
            <a:r>
              <a:rPr lang="en-US" sz="2600" u="sng" dirty="0" smtClean="0">
                <a:solidFill>
                  <a:srgbClr val="FF0000"/>
                </a:solidFill>
              </a:rPr>
              <a:t>For </a:t>
            </a:r>
            <a:r>
              <a:rPr lang="en-US" sz="2600" u="sng" dirty="0">
                <a:solidFill>
                  <a:srgbClr val="FF0000"/>
                </a:solidFill>
              </a:rPr>
              <a:t>consumable arc welding processes </a:t>
            </a:r>
            <a:r>
              <a:rPr lang="en-US" sz="2600" dirty="0">
                <a:solidFill>
                  <a:srgbClr val="FF0000"/>
                </a:solidFill>
              </a:rPr>
              <a:t>(SMAW, SAW, GMAW</a:t>
            </a:r>
            <a:r>
              <a:rPr lang="en-US" sz="2600" dirty="0" smtClean="0">
                <a:solidFill>
                  <a:srgbClr val="FF0000"/>
                </a:solidFill>
              </a:rPr>
              <a:t>).</a:t>
            </a:r>
            <a:r>
              <a:rPr lang="en-US" sz="2600" u="sng" dirty="0" smtClean="0">
                <a:solidFill>
                  <a:srgbClr val="00B0F0"/>
                </a:solidFill>
              </a:rPr>
              <a:t>Heat generated </a:t>
            </a:r>
            <a:r>
              <a:rPr lang="en-US" sz="2600" u="sng" dirty="0">
                <a:solidFill>
                  <a:srgbClr val="00B0F0"/>
                </a:solidFill>
              </a:rPr>
              <a:t>both at cathode and anode </a:t>
            </a:r>
            <a:r>
              <a:rPr lang="en-US" sz="2600" dirty="0">
                <a:solidFill>
                  <a:srgbClr val="FF0000"/>
                </a:solidFill>
              </a:rPr>
              <a:t>used for </a:t>
            </a:r>
            <a:r>
              <a:rPr lang="en-US" sz="2600" u="sng" dirty="0">
                <a:solidFill>
                  <a:srgbClr val="FF0000"/>
                </a:solidFill>
              </a:rPr>
              <a:t>melting of </a:t>
            </a:r>
            <a:r>
              <a:rPr lang="en-US" sz="2600" u="sng" dirty="0" smtClean="0">
                <a:solidFill>
                  <a:srgbClr val="FF0000"/>
                </a:solidFill>
              </a:rPr>
              <a:t>electrode and </a:t>
            </a:r>
            <a:r>
              <a:rPr lang="en-US" sz="2600" u="sng" dirty="0">
                <a:solidFill>
                  <a:srgbClr val="FF0000"/>
                </a:solidFill>
              </a:rPr>
              <a:t>base </a:t>
            </a:r>
            <a:r>
              <a:rPr lang="en-US" sz="2600" u="sng" dirty="0" smtClean="0">
                <a:solidFill>
                  <a:srgbClr val="FF0000"/>
                </a:solidFill>
              </a:rPr>
              <a:t>metal.</a:t>
            </a:r>
          </a:p>
          <a:p>
            <a:pPr marL="0" indent="0">
              <a:buNone/>
            </a:pPr>
            <a:endParaRPr lang="en-US" sz="2600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600" dirty="0" smtClean="0"/>
              <a:t>-</a:t>
            </a:r>
            <a:r>
              <a:rPr lang="en-US" sz="2600" b="1" dirty="0">
                <a:solidFill>
                  <a:srgbClr val="FF0000"/>
                </a:solidFill>
              </a:rPr>
              <a:t>So Arc efficiency = </a:t>
            </a:r>
            <a:endParaRPr lang="en-US" sz="26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600" b="1" dirty="0" smtClean="0">
                <a:solidFill>
                  <a:srgbClr val="FF0000"/>
                </a:solidFill>
              </a:rPr>
              <a:t>Heat </a:t>
            </a:r>
            <a:r>
              <a:rPr lang="en-US" sz="2600" b="1" dirty="0">
                <a:solidFill>
                  <a:srgbClr val="FF0000"/>
                </a:solidFill>
              </a:rPr>
              <a:t>generated at both cathode and  anode / Total heat of the arc</a:t>
            </a:r>
            <a:r>
              <a:rPr lang="en-US" sz="2600" b="1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en-US" sz="2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800" dirty="0" smtClean="0"/>
              <a:t>-</a:t>
            </a:r>
            <a:r>
              <a:rPr lang="en-US" sz="2800" dirty="0" smtClean="0">
                <a:solidFill>
                  <a:srgbClr val="00B0F0"/>
                </a:solidFill>
              </a:rPr>
              <a:t>Heat </a:t>
            </a:r>
            <a:r>
              <a:rPr lang="en-US" sz="2800" dirty="0">
                <a:solidFill>
                  <a:srgbClr val="00B0F0"/>
                </a:solidFill>
              </a:rPr>
              <a:t>generated is more effectively used </a:t>
            </a:r>
            <a:r>
              <a:rPr lang="en-US" sz="2800" dirty="0">
                <a:solidFill>
                  <a:srgbClr val="FF0000"/>
                </a:solidFill>
              </a:rPr>
              <a:t>because of </a:t>
            </a:r>
            <a:r>
              <a:rPr lang="en-US" sz="2800" u="sng" dirty="0">
                <a:solidFill>
                  <a:srgbClr val="FF0000"/>
                </a:solidFill>
              </a:rPr>
              <a:t>reduced </a:t>
            </a:r>
            <a:r>
              <a:rPr lang="en-US" sz="2600" u="sng" dirty="0">
                <a:solidFill>
                  <a:srgbClr val="FF0000"/>
                </a:solidFill>
              </a:rPr>
              <a:t>heat losses to surrounding as weld pool is covered by molten flux and slag</a:t>
            </a:r>
            <a:r>
              <a:rPr lang="en-US" sz="2600" u="sng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2600" u="sng" dirty="0" smtClean="0">
                <a:solidFill>
                  <a:srgbClr val="FF0000"/>
                </a:solidFill>
              </a:rPr>
              <a:t> </a:t>
            </a:r>
            <a:endParaRPr lang="en-US" sz="2600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600" dirty="0" smtClean="0"/>
              <a:t>-</a:t>
            </a:r>
            <a:r>
              <a:rPr lang="en-US" sz="2600" dirty="0" smtClean="0">
                <a:solidFill>
                  <a:srgbClr val="00B0F0"/>
                </a:solidFill>
              </a:rPr>
              <a:t>Non consumable electrode  offer's lower </a:t>
            </a:r>
            <a:r>
              <a:rPr lang="en-US" sz="2600" dirty="0">
                <a:solidFill>
                  <a:srgbClr val="00B0F0"/>
                </a:solidFill>
              </a:rPr>
              <a:t>arc efficiency (21-48</a:t>
            </a:r>
            <a:r>
              <a:rPr lang="en-US" sz="2600" dirty="0" smtClean="0">
                <a:solidFill>
                  <a:srgbClr val="00B0F0"/>
                </a:solidFill>
              </a:rPr>
              <a:t>%) while consumable </a:t>
            </a:r>
            <a:r>
              <a:rPr lang="en-US" sz="2600" dirty="0">
                <a:solidFill>
                  <a:srgbClr val="00B0F0"/>
                </a:solidFill>
              </a:rPr>
              <a:t>electrode  offer's</a:t>
            </a:r>
            <a:r>
              <a:rPr lang="en-US" sz="2600" dirty="0" smtClean="0">
                <a:solidFill>
                  <a:srgbClr val="00B0F0"/>
                </a:solidFill>
              </a:rPr>
              <a:t> (66-99%) </a:t>
            </a:r>
            <a:r>
              <a:rPr lang="en-US" sz="2600" dirty="0" smtClean="0">
                <a:solidFill>
                  <a:srgbClr val="FF0000"/>
                </a:solidFill>
              </a:rPr>
              <a:t>???? Why</a:t>
            </a:r>
            <a:endParaRPr lang="en-US" sz="2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21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76200"/>
            <a:ext cx="8229600" cy="6477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Metal 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400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u="sng" dirty="0" smtClean="0">
                <a:solidFill>
                  <a:srgbClr val="FF0000"/>
                </a:solidFill>
              </a:rPr>
              <a:t>Metal </a:t>
            </a:r>
            <a:r>
              <a:rPr lang="en-US" u="sng" dirty="0">
                <a:solidFill>
                  <a:srgbClr val="FF0000"/>
                </a:solidFill>
              </a:rPr>
              <a:t>transfer </a:t>
            </a:r>
            <a:r>
              <a:rPr lang="en-US" dirty="0"/>
              <a:t>refers to the </a:t>
            </a:r>
            <a:r>
              <a:rPr lang="en-US" dirty="0">
                <a:solidFill>
                  <a:srgbClr val="FF0000"/>
                </a:solidFill>
              </a:rPr>
              <a:t>transfer of molten metal from the tip of a </a:t>
            </a:r>
            <a:r>
              <a:rPr lang="en-US" dirty="0" smtClean="0">
                <a:solidFill>
                  <a:srgbClr val="FF0000"/>
                </a:solidFill>
              </a:rPr>
              <a:t>consumable electrode </a:t>
            </a:r>
            <a:r>
              <a:rPr lang="en-US" dirty="0">
                <a:solidFill>
                  <a:srgbClr val="FF0000"/>
                </a:solidFill>
              </a:rPr>
              <a:t>to the weld pool 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smtClean="0">
                <a:solidFill>
                  <a:srgbClr val="FF0000"/>
                </a:solidFill>
              </a:rPr>
              <a:t>It is control the handling </a:t>
            </a:r>
            <a:r>
              <a:rPr lang="en-US" dirty="0">
                <a:solidFill>
                  <a:srgbClr val="FF0000"/>
                </a:solidFill>
              </a:rPr>
              <a:t>of molten metal, slag and spattering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-Some </a:t>
            </a:r>
            <a:r>
              <a:rPr lang="en-US" dirty="0"/>
              <a:t>of the arc </a:t>
            </a:r>
            <a:r>
              <a:rPr lang="en-US" dirty="0">
                <a:solidFill>
                  <a:srgbClr val="FF0000"/>
                </a:solidFill>
              </a:rPr>
              <a:t>welding </a:t>
            </a:r>
            <a:r>
              <a:rPr lang="en-US" dirty="0" smtClean="0">
                <a:solidFill>
                  <a:srgbClr val="FF0000"/>
                </a:solidFill>
              </a:rPr>
              <a:t>parameters affect </a:t>
            </a:r>
            <a:r>
              <a:rPr lang="en-US" dirty="0"/>
              <a:t>the mode of</a:t>
            </a:r>
          </a:p>
          <a:p>
            <a:pPr marL="0" indent="0">
              <a:buNone/>
            </a:pPr>
            <a:r>
              <a:rPr lang="en-US" dirty="0"/>
              <a:t>metal transfer for a given power </a:t>
            </a:r>
            <a:r>
              <a:rPr lang="en-US" dirty="0" smtClean="0"/>
              <a:t>(welding </a:t>
            </a:r>
            <a:r>
              <a:rPr lang="en-US" dirty="0"/>
              <a:t>current and </a:t>
            </a:r>
            <a:r>
              <a:rPr lang="en-US" dirty="0" smtClean="0"/>
              <a:t>voltage)are: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1.Shielding </a:t>
            </a:r>
            <a:r>
              <a:rPr lang="en-US" dirty="0">
                <a:solidFill>
                  <a:srgbClr val="FF0000"/>
                </a:solidFill>
              </a:rPr>
              <a:t>gas, 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2.Composition </a:t>
            </a:r>
            <a:r>
              <a:rPr lang="en-US" dirty="0">
                <a:solidFill>
                  <a:srgbClr val="FF0000"/>
                </a:solidFill>
              </a:rPr>
              <a:t>of the electrode, 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3.Diameter </a:t>
            </a:r>
            <a:r>
              <a:rPr lang="en-US" dirty="0">
                <a:solidFill>
                  <a:srgbClr val="FF0000"/>
                </a:solidFill>
              </a:rPr>
              <a:t>and extension of </a:t>
            </a:r>
            <a:r>
              <a:rPr lang="en-US" dirty="0" smtClean="0">
                <a:solidFill>
                  <a:srgbClr val="FF0000"/>
                </a:solidFill>
              </a:rPr>
              <a:t>the electrodes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u="sng" dirty="0" smtClean="0">
                <a:solidFill>
                  <a:srgbClr val="FF0000"/>
                </a:solidFill>
              </a:rPr>
              <a:t>Four modes </a:t>
            </a:r>
            <a:r>
              <a:rPr lang="en-US" u="sng" dirty="0">
                <a:solidFill>
                  <a:srgbClr val="FF0000"/>
                </a:solidFill>
              </a:rPr>
              <a:t>of metal transfer </a:t>
            </a:r>
            <a:r>
              <a:rPr lang="en-US" dirty="0"/>
              <a:t>are observed consumable </a:t>
            </a:r>
            <a:r>
              <a:rPr lang="en-US" dirty="0" smtClean="0"/>
              <a:t>arc welding: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00B0F0"/>
                </a:solidFill>
              </a:rPr>
              <a:t>1.Short </a:t>
            </a:r>
            <a:r>
              <a:rPr lang="en-US" dirty="0">
                <a:solidFill>
                  <a:srgbClr val="00B0F0"/>
                </a:solidFill>
              </a:rPr>
              <a:t>Circuit </a:t>
            </a:r>
            <a:r>
              <a:rPr lang="en-US" dirty="0" smtClean="0">
                <a:solidFill>
                  <a:srgbClr val="00B0F0"/>
                </a:solidFill>
              </a:rPr>
              <a:t>Transfer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F0"/>
                </a:solidFill>
              </a:rPr>
              <a:t>2.Globular Transfer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F0"/>
                </a:solidFill>
              </a:rPr>
              <a:t>3.Spray </a:t>
            </a:r>
            <a:r>
              <a:rPr lang="en-US" dirty="0">
                <a:solidFill>
                  <a:srgbClr val="00B0F0"/>
                </a:solidFill>
              </a:rPr>
              <a:t>Transfer </a:t>
            </a:r>
            <a:endParaRPr lang="en-US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F0"/>
                </a:solidFill>
              </a:rPr>
              <a:t>4.Dip </a:t>
            </a:r>
            <a:r>
              <a:rPr lang="en-US" dirty="0">
                <a:solidFill>
                  <a:srgbClr val="00B0F0"/>
                </a:solidFill>
              </a:rPr>
              <a:t>Transfer</a:t>
            </a:r>
          </a:p>
        </p:txBody>
      </p:sp>
    </p:spTree>
    <p:extLst>
      <p:ext uri="{BB962C8B-B14F-4D97-AF65-F5344CB8AC3E}">
        <p14:creationId xmlns:p14="http://schemas.microsoft.com/office/powerpoint/2010/main" val="258162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9273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Short Circuit 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685800"/>
            <a:ext cx="8991600" cy="5943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 smtClean="0"/>
              <a:t>-When </a:t>
            </a:r>
            <a:r>
              <a:rPr lang="en-US" sz="2600" u="sng" dirty="0">
                <a:solidFill>
                  <a:srgbClr val="FF0000"/>
                </a:solidFill>
              </a:rPr>
              <a:t>welding current is very low </a:t>
            </a:r>
            <a:r>
              <a:rPr lang="en-US" sz="2600" dirty="0" smtClean="0"/>
              <a:t>(but high enough </a:t>
            </a:r>
            <a:r>
              <a:rPr lang="en-US" sz="2600" dirty="0"/>
              <a:t>to have stable arc </a:t>
            </a:r>
            <a:r>
              <a:rPr lang="en-US" sz="2600" dirty="0" smtClean="0"/>
              <a:t>)</a:t>
            </a:r>
            <a:r>
              <a:rPr lang="en-US" sz="2600" u="sng" dirty="0" smtClean="0">
                <a:solidFill>
                  <a:srgbClr val="FF0000"/>
                </a:solidFill>
              </a:rPr>
              <a:t>and </a:t>
            </a:r>
            <a:r>
              <a:rPr lang="en-US" sz="2600" u="sng" dirty="0">
                <a:solidFill>
                  <a:srgbClr val="FF0000"/>
                </a:solidFill>
              </a:rPr>
              <a:t>arc gap is </a:t>
            </a:r>
            <a:r>
              <a:rPr lang="en-US" sz="2600" u="sng" dirty="0" smtClean="0">
                <a:solidFill>
                  <a:srgbClr val="FF0000"/>
                </a:solidFill>
              </a:rPr>
              <a:t>small </a:t>
            </a:r>
            <a:r>
              <a:rPr lang="en-US" sz="2600" dirty="0" smtClean="0"/>
              <a:t>molten </a:t>
            </a:r>
            <a:r>
              <a:rPr lang="en-US" sz="2600" dirty="0"/>
              <a:t>metal droplet grows slowly at the tip of the </a:t>
            </a:r>
            <a:r>
              <a:rPr lang="en-US" sz="2600" dirty="0" smtClean="0"/>
              <a:t>electrode and </a:t>
            </a:r>
            <a:r>
              <a:rPr lang="en-US" sz="2600" dirty="0"/>
              <a:t>then </a:t>
            </a:r>
            <a:r>
              <a:rPr lang="en-US" sz="2600" dirty="0" smtClean="0">
                <a:solidFill>
                  <a:srgbClr val="FF0000"/>
                </a:solidFill>
              </a:rPr>
              <a:t>when drop </a:t>
            </a:r>
            <a:r>
              <a:rPr lang="en-US" sz="2600" dirty="0">
                <a:solidFill>
                  <a:srgbClr val="FF0000"/>
                </a:solidFill>
              </a:rPr>
              <a:t>touches weld pool, short-circuiting takes </a:t>
            </a:r>
            <a:r>
              <a:rPr lang="en-US" sz="2600" dirty="0" smtClean="0">
                <a:solidFill>
                  <a:srgbClr val="FF0000"/>
                </a:solidFill>
              </a:rPr>
              <a:t>place welding </a:t>
            </a:r>
            <a:r>
              <a:rPr lang="en-US" sz="2600" dirty="0">
                <a:solidFill>
                  <a:srgbClr val="FF0000"/>
                </a:solidFill>
              </a:rPr>
              <a:t>current flowing through the droplet to the weld pool increases suddenly</a:t>
            </a:r>
            <a:r>
              <a:rPr lang="en-US" sz="2600" dirty="0"/>
              <a:t>  that results in increasing the  heat generation that </a:t>
            </a:r>
            <a:r>
              <a:rPr lang="en-US" sz="2600" u="sng" dirty="0">
                <a:solidFill>
                  <a:srgbClr val="FF0000"/>
                </a:solidFill>
              </a:rPr>
              <a:t>makes the molten metal of droplet thinner (low surface tension)..</a:t>
            </a:r>
            <a:endParaRPr lang="en-US" sz="2600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6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505200"/>
            <a:ext cx="2805113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729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229600" cy="228600"/>
          </a:xfrm>
        </p:spPr>
        <p:txBody>
          <a:bodyPr>
            <a:noAutofit/>
          </a:bodyPr>
          <a:lstStyle/>
          <a:p>
            <a:r>
              <a:rPr lang="en-US" sz="3600" b="1" dirty="0"/>
              <a:t>Globular Transfer</a:t>
            </a:r>
            <a:br>
              <a:rPr lang="en-US" sz="3600" b="1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-It takes </a:t>
            </a:r>
            <a:r>
              <a:rPr lang="en-US" dirty="0"/>
              <a:t>place when </a:t>
            </a:r>
            <a:r>
              <a:rPr lang="en-US" dirty="0">
                <a:solidFill>
                  <a:srgbClr val="FF0000"/>
                </a:solidFill>
              </a:rPr>
              <a:t>welding current is low </a:t>
            </a:r>
            <a:r>
              <a:rPr lang="en-US" dirty="0"/>
              <a:t>(but </a:t>
            </a:r>
            <a:r>
              <a:rPr lang="en-US" dirty="0" smtClean="0"/>
              <a:t>&gt; </a:t>
            </a:r>
            <a:r>
              <a:rPr lang="en-US" dirty="0"/>
              <a:t>short circuit transfer) and </a:t>
            </a:r>
            <a:r>
              <a:rPr lang="en-US" dirty="0">
                <a:solidFill>
                  <a:srgbClr val="FF0000"/>
                </a:solidFill>
              </a:rPr>
              <a:t>arc gap is large enough </a:t>
            </a:r>
            <a:r>
              <a:rPr lang="en-US" dirty="0"/>
              <a:t>so molten metal droplet attains large size enough larger than the </a:t>
            </a:r>
            <a:r>
              <a:rPr lang="en-US" dirty="0" smtClean="0"/>
              <a:t>electrode </a:t>
            </a:r>
            <a:r>
              <a:rPr lang="en-US" dirty="0"/>
              <a:t>diameter </a:t>
            </a:r>
            <a:r>
              <a:rPr lang="en-US" u="sng" dirty="0" smtClean="0">
                <a:solidFill>
                  <a:srgbClr val="FF0000"/>
                </a:solidFill>
              </a:rPr>
              <a:t>and gravitational </a:t>
            </a:r>
            <a:r>
              <a:rPr lang="en-US" u="sng" dirty="0">
                <a:solidFill>
                  <a:srgbClr val="FF0000"/>
                </a:solidFill>
              </a:rPr>
              <a:t>force on drop </a:t>
            </a:r>
            <a:r>
              <a:rPr lang="en-US" dirty="0"/>
              <a:t>(due to its own weight)</a:t>
            </a:r>
            <a:r>
              <a:rPr lang="en-US" u="sng" dirty="0">
                <a:solidFill>
                  <a:srgbClr val="FF0000"/>
                </a:solidFill>
              </a:rPr>
              <a:t>exceeds</a:t>
            </a:r>
            <a:r>
              <a:rPr lang="en-US" dirty="0" smtClean="0"/>
              <a:t> any holding forces  at </a:t>
            </a:r>
            <a:r>
              <a:rPr lang="en-US" dirty="0"/>
              <a:t>the </a:t>
            </a:r>
            <a:r>
              <a:rPr lang="en-US" dirty="0" smtClean="0"/>
              <a:t>tip of </a:t>
            </a:r>
            <a:r>
              <a:rPr lang="en-US" dirty="0"/>
              <a:t>electrode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sz="2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124200"/>
            <a:ext cx="3524250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126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5723</TotalTime>
  <Words>1203</Words>
  <Application>Microsoft Office PowerPoint</Application>
  <PresentationFormat>On-screen Show (4:3)</PresentationFormat>
  <Paragraphs>119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Lecture 8</vt:lpstr>
      <vt:lpstr>Arc Efficiency</vt:lpstr>
      <vt:lpstr>Arc Efficiency</vt:lpstr>
      <vt:lpstr>Reasons Behind Variation In Arc Efficiency Of Different Arc Welding Processes</vt:lpstr>
      <vt:lpstr>Determination of arc efficiency</vt:lpstr>
      <vt:lpstr>Reasons  Behind Variation In Arc Efficiency Of Different Arc Welding Processes</vt:lpstr>
      <vt:lpstr>Metal Transfer</vt:lpstr>
      <vt:lpstr>Short Circuit Transfer</vt:lpstr>
      <vt:lpstr>Globular Transfer </vt:lpstr>
      <vt:lpstr>Spray Transfer </vt:lpstr>
      <vt:lpstr>Dip Transfer </vt:lpstr>
      <vt:lpstr>Melting Rate </vt:lpstr>
      <vt:lpstr>Melting Rate</vt:lpstr>
      <vt:lpstr>Melting Rate</vt:lpstr>
      <vt:lpstr>Factors Limiting the Melting Rate</vt:lpstr>
      <vt:lpstr>Factors Limiting the Melting Rate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8</dc:title>
  <dc:creator>Ehab Saad</dc:creator>
  <cp:lastModifiedBy>DR.Ahmed Saker 2O11</cp:lastModifiedBy>
  <cp:revision>66</cp:revision>
  <dcterms:created xsi:type="dcterms:W3CDTF">2006-08-16T00:00:00Z</dcterms:created>
  <dcterms:modified xsi:type="dcterms:W3CDTF">2020-03-29T00:13:09Z</dcterms:modified>
</cp:coreProperties>
</file>